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63" r:id="rId2"/>
    <p:sldMasterId id="2147483675" r:id="rId3"/>
    <p:sldMasterId id="2147483660" r:id="rId4"/>
  </p:sldMasterIdLst>
  <p:notesMasterIdLst>
    <p:notesMasterId r:id="rId35"/>
  </p:notesMasterIdLst>
  <p:sldIdLst>
    <p:sldId id="258" r:id="rId5"/>
    <p:sldId id="354" r:id="rId6"/>
    <p:sldId id="261" r:id="rId7"/>
    <p:sldId id="263" r:id="rId8"/>
    <p:sldId id="344" r:id="rId9"/>
    <p:sldId id="264" r:id="rId10"/>
    <p:sldId id="355" r:id="rId11"/>
    <p:sldId id="358" r:id="rId12"/>
    <p:sldId id="368" r:id="rId13"/>
    <p:sldId id="359" r:id="rId14"/>
    <p:sldId id="360" r:id="rId15"/>
    <p:sldId id="361" r:id="rId16"/>
    <p:sldId id="345" r:id="rId17"/>
    <p:sldId id="334" r:id="rId18"/>
    <p:sldId id="267" r:id="rId19"/>
    <p:sldId id="362" r:id="rId20"/>
    <p:sldId id="363" r:id="rId21"/>
    <p:sldId id="364" r:id="rId22"/>
    <p:sldId id="365" r:id="rId23"/>
    <p:sldId id="366" r:id="rId24"/>
    <p:sldId id="367" r:id="rId25"/>
    <p:sldId id="353" r:id="rId26"/>
    <p:sldId id="350" r:id="rId27"/>
    <p:sldId id="351" r:id="rId28"/>
    <p:sldId id="262" r:id="rId29"/>
    <p:sldId id="346" r:id="rId30"/>
    <p:sldId id="347" r:id="rId31"/>
    <p:sldId id="348" r:id="rId32"/>
    <p:sldId id="349" r:id="rId33"/>
    <p:sldId id="35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76431" autoAdjust="0"/>
  </p:normalViewPr>
  <p:slideViewPr>
    <p:cSldViewPr snapToGrid="0">
      <p:cViewPr varScale="1">
        <p:scale>
          <a:sx n="49" d="100"/>
          <a:sy n="49" d="100"/>
        </p:scale>
        <p:origin x="1152"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SNR.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SNR.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S&#244;&#777;%20la&#768;m%20vi&#234;&#803;c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Corr.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Corr.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oleObject" Target="S&#244;&#777;%20la&#768;m%20vi&#234;&#803;c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41887819578109"/>
          <c:y val="0.12970219277785699"/>
          <c:w val="0.85602580927384075"/>
          <c:h val="0.65699492801712622"/>
        </c:manualLayout>
      </c:layout>
      <c:barChart>
        <c:barDir val="col"/>
        <c:grouping val="clustered"/>
        <c:varyColors val="0"/>
        <c:ser>
          <c:idx val="0"/>
          <c:order val="0"/>
          <c:tx>
            <c:v>Ag/AgCl</c:v>
          </c:tx>
          <c:spPr>
            <a:solidFill>
              <a:schemeClr val="accent1"/>
            </a:solidFill>
            <a:ln>
              <a:noFill/>
            </a:ln>
            <a:effectLst/>
          </c:spPr>
          <c:invertIfNegative val="0"/>
          <c:val>
            <c:numRef>
              <c:f>Snr_subjects_arm!$B$15:$B$17</c:f>
              <c:numCache>
                <c:formatCode>General</c:formatCode>
                <c:ptCount val="3"/>
                <c:pt idx="0">
                  <c:v>16.940000000000001</c:v>
                </c:pt>
                <c:pt idx="1">
                  <c:v>17.82</c:v>
                </c:pt>
                <c:pt idx="2">
                  <c:v>10.029999999999999</c:v>
                </c:pt>
              </c:numCache>
            </c:numRef>
          </c:val>
          <c:extLst>
            <c:ext xmlns:c16="http://schemas.microsoft.com/office/drawing/2014/chart" uri="{C3380CC4-5D6E-409C-BE32-E72D297353CC}">
              <c16:uniqueId val="{00000000-BA24-4944-9698-B8A94EFB2072}"/>
            </c:ext>
          </c:extLst>
        </c:ser>
        <c:ser>
          <c:idx val="1"/>
          <c:order val="1"/>
          <c:tx>
            <c:v>Nylon</c:v>
          </c:tx>
          <c:spPr>
            <a:solidFill>
              <a:schemeClr val="accent2"/>
            </a:solidFill>
            <a:ln>
              <a:noFill/>
            </a:ln>
            <a:effectLst/>
          </c:spPr>
          <c:invertIfNegative val="0"/>
          <c:val>
            <c:numRef>
              <c:f>Snr_subjects_arm!$C$15:$C$17</c:f>
              <c:numCache>
                <c:formatCode>General</c:formatCode>
                <c:ptCount val="3"/>
                <c:pt idx="0">
                  <c:v>18.09</c:v>
                </c:pt>
                <c:pt idx="1">
                  <c:v>23.47</c:v>
                </c:pt>
                <c:pt idx="2">
                  <c:v>12.22</c:v>
                </c:pt>
              </c:numCache>
            </c:numRef>
          </c:val>
          <c:extLst>
            <c:ext xmlns:c16="http://schemas.microsoft.com/office/drawing/2014/chart" uri="{C3380CC4-5D6E-409C-BE32-E72D297353CC}">
              <c16:uniqueId val="{00000001-BA24-4944-9698-B8A94EFB2072}"/>
            </c:ext>
          </c:extLst>
        </c:ser>
        <c:ser>
          <c:idx val="2"/>
          <c:order val="2"/>
          <c:tx>
            <c:v>Poly</c:v>
          </c:tx>
          <c:spPr>
            <a:solidFill>
              <a:schemeClr val="accent3"/>
            </a:solidFill>
            <a:ln>
              <a:noFill/>
            </a:ln>
            <a:effectLst/>
          </c:spPr>
          <c:invertIfNegative val="0"/>
          <c:val>
            <c:numRef>
              <c:f>Snr_subjects_arm!$D$15:$D$17</c:f>
              <c:numCache>
                <c:formatCode>General</c:formatCode>
                <c:ptCount val="3"/>
                <c:pt idx="0">
                  <c:v>13.61</c:v>
                </c:pt>
                <c:pt idx="1">
                  <c:v>15.58</c:v>
                </c:pt>
                <c:pt idx="2">
                  <c:v>13.02</c:v>
                </c:pt>
              </c:numCache>
            </c:numRef>
          </c:val>
          <c:extLst>
            <c:ext xmlns:c16="http://schemas.microsoft.com/office/drawing/2014/chart" uri="{C3380CC4-5D6E-409C-BE32-E72D297353CC}">
              <c16:uniqueId val="{00000002-BA24-4944-9698-B8A94EFB2072}"/>
            </c:ext>
          </c:extLst>
        </c:ser>
        <c:dLbls>
          <c:showLegendKey val="0"/>
          <c:showVal val="0"/>
          <c:showCatName val="0"/>
          <c:showSerName val="0"/>
          <c:showPercent val="0"/>
          <c:showBubbleSize val="0"/>
        </c:dLbls>
        <c:gapWidth val="150"/>
        <c:axId val="1769023424"/>
        <c:axId val="1769021248"/>
      </c:barChart>
      <c:catAx>
        <c:axId val="1769023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layout>
            <c:manualLayout>
              <c:xMode val="edge"/>
              <c:yMode val="edge"/>
              <c:x val="0.43454959639479024"/>
              <c:y val="0.862723826188393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021248"/>
        <c:crosses val="autoZero"/>
        <c:auto val="1"/>
        <c:lblAlgn val="ctr"/>
        <c:lblOffset val="100"/>
        <c:noMultiLvlLbl val="0"/>
      </c:catAx>
      <c:valAx>
        <c:axId val="176902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layout>
            <c:manualLayout>
              <c:xMode val="edge"/>
              <c:yMode val="edge"/>
              <c:x val="8.9387411479225411E-5"/>
              <c:y val="0.387357830271216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0234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3804882880206011"/>
          <c:y val="1.4467045785943424E-2"/>
          <c:w val="0.40440573466052593"/>
          <c:h val="9.20144356955380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34828901104343"/>
          <c:y val="0.1750300567267801"/>
          <c:w val="0.86397462817147852"/>
          <c:h val="0.6755861767279091"/>
        </c:manualLayout>
      </c:layout>
      <c:barChart>
        <c:barDir val="col"/>
        <c:grouping val="clustered"/>
        <c:varyColors val="0"/>
        <c:ser>
          <c:idx val="0"/>
          <c:order val="0"/>
          <c:tx>
            <c:strRef>
              <c:f>SNR_dothi1_leg!$B$1</c:f>
              <c:strCache>
                <c:ptCount val="1"/>
                <c:pt idx="0">
                  <c:v>Ag/AgCl</c:v>
                </c:pt>
              </c:strCache>
            </c:strRef>
          </c:tx>
          <c:spPr>
            <a:solidFill>
              <a:schemeClr val="accent1"/>
            </a:solidFill>
            <a:ln>
              <a:noFill/>
            </a:ln>
            <a:effectLst/>
          </c:spPr>
          <c:invertIfNegative val="0"/>
          <c:val>
            <c:numRef>
              <c:f>SNR_dothi1_leg!$B$2:$B$5</c:f>
              <c:numCache>
                <c:formatCode>General</c:formatCode>
                <c:ptCount val="4"/>
                <c:pt idx="0">
                  <c:v>20.13</c:v>
                </c:pt>
                <c:pt idx="1">
                  <c:v>17.829999999999998</c:v>
                </c:pt>
                <c:pt idx="2">
                  <c:v>18.14</c:v>
                </c:pt>
                <c:pt idx="3">
                  <c:v>20.07</c:v>
                </c:pt>
              </c:numCache>
            </c:numRef>
          </c:val>
          <c:extLst>
            <c:ext xmlns:c16="http://schemas.microsoft.com/office/drawing/2014/chart" uri="{C3380CC4-5D6E-409C-BE32-E72D297353CC}">
              <c16:uniqueId val="{00000000-25AC-4391-A94F-9CABFAF95A35}"/>
            </c:ext>
          </c:extLst>
        </c:ser>
        <c:ser>
          <c:idx val="1"/>
          <c:order val="1"/>
          <c:tx>
            <c:strRef>
              <c:f>SNR_dothi1_leg!$C$1</c:f>
              <c:strCache>
                <c:ptCount val="1"/>
                <c:pt idx="0">
                  <c:v>Nylon</c:v>
                </c:pt>
              </c:strCache>
            </c:strRef>
          </c:tx>
          <c:spPr>
            <a:solidFill>
              <a:schemeClr val="accent2"/>
            </a:solidFill>
            <a:ln>
              <a:noFill/>
            </a:ln>
            <a:effectLst/>
          </c:spPr>
          <c:invertIfNegative val="0"/>
          <c:val>
            <c:numRef>
              <c:f>SNR_dothi1_leg!$C$2:$C$5</c:f>
              <c:numCache>
                <c:formatCode>General</c:formatCode>
                <c:ptCount val="4"/>
                <c:pt idx="0">
                  <c:v>16.03</c:v>
                </c:pt>
                <c:pt idx="1">
                  <c:v>14.93</c:v>
                </c:pt>
                <c:pt idx="2">
                  <c:v>15.02</c:v>
                </c:pt>
                <c:pt idx="3">
                  <c:v>18.5</c:v>
                </c:pt>
              </c:numCache>
            </c:numRef>
          </c:val>
          <c:extLst>
            <c:ext xmlns:c16="http://schemas.microsoft.com/office/drawing/2014/chart" uri="{C3380CC4-5D6E-409C-BE32-E72D297353CC}">
              <c16:uniqueId val="{00000001-25AC-4391-A94F-9CABFAF95A35}"/>
            </c:ext>
          </c:extLst>
        </c:ser>
        <c:ser>
          <c:idx val="2"/>
          <c:order val="2"/>
          <c:tx>
            <c:strRef>
              <c:f>SNR_dothi1_leg!$D$1</c:f>
              <c:strCache>
                <c:ptCount val="1"/>
                <c:pt idx="0">
                  <c:v>Poly</c:v>
                </c:pt>
              </c:strCache>
            </c:strRef>
          </c:tx>
          <c:spPr>
            <a:solidFill>
              <a:schemeClr val="accent3"/>
            </a:solidFill>
            <a:ln>
              <a:noFill/>
            </a:ln>
            <a:effectLst/>
          </c:spPr>
          <c:invertIfNegative val="0"/>
          <c:val>
            <c:numRef>
              <c:f>SNR_dothi1_leg!$D$2:$D$5</c:f>
              <c:numCache>
                <c:formatCode>General</c:formatCode>
                <c:ptCount val="4"/>
                <c:pt idx="0">
                  <c:v>16.649999999999999</c:v>
                </c:pt>
                <c:pt idx="1">
                  <c:v>14.88</c:v>
                </c:pt>
                <c:pt idx="2">
                  <c:v>13.93</c:v>
                </c:pt>
                <c:pt idx="3">
                  <c:v>17.27</c:v>
                </c:pt>
              </c:numCache>
            </c:numRef>
          </c:val>
          <c:extLst>
            <c:ext xmlns:c16="http://schemas.microsoft.com/office/drawing/2014/chart" uri="{C3380CC4-5D6E-409C-BE32-E72D297353CC}">
              <c16:uniqueId val="{00000002-25AC-4391-A94F-9CABFAF95A35}"/>
            </c:ext>
          </c:extLst>
        </c:ser>
        <c:dLbls>
          <c:showLegendKey val="0"/>
          <c:showVal val="0"/>
          <c:showCatName val="0"/>
          <c:showSerName val="0"/>
          <c:showPercent val="0"/>
          <c:showBubbleSize val="0"/>
        </c:dLbls>
        <c:gapWidth val="150"/>
        <c:axId val="1569982544"/>
        <c:axId val="1569975472"/>
      </c:barChart>
      <c:catAx>
        <c:axId val="15699825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975472"/>
        <c:crosses val="autoZero"/>
        <c:auto val="1"/>
        <c:lblAlgn val="ctr"/>
        <c:lblOffset val="100"/>
        <c:noMultiLvlLbl val="0"/>
      </c:catAx>
      <c:valAx>
        <c:axId val="1569975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layout>
            <c:manualLayout>
              <c:xMode val="edge"/>
              <c:yMode val="edge"/>
              <c:x val="1.1510956479277299E-2"/>
              <c:y val="0.3881758530183727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98254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29877702496490266"/>
          <c:y val="3.2985564304461944E-2"/>
          <c:w val="0.4867550509674663"/>
          <c:h val="9.49238116068824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Trang_tính1!$J$6</c:f>
              <c:strCache>
                <c:ptCount val="1"/>
                <c:pt idx="0">
                  <c:v>Ag/AgCl</c:v>
                </c:pt>
              </c:strCache>
            </c:strRef>
          </c:tx>
          <c:spPr>
            <a:solidFill>
              <a:schemeClr val="accent1"/>
            </a:solidFill>
            <a:ln>
              <a:noFill/>
            </a:ln>
            <a:effectLst/>
          </c:spPr>
          <c:invertIfNegative val="0"/>
          <c:val>
            <c:numRef>
              <c:f>Trang_tính1!$J$7:$J$8</c:f>
              <c:numCache>
                <c:formatCode>General</c:formatCode>
                <c:ptCount val="2"/>
                <c:pt idx="0">
                  <c:v>9.6</c:v>
                </c:pt>
                <c:pt idx="1">
                  <c:v>7.4</c:v>
                </c:pt>
              </c:numCache>
            </c:numRef>
          </c:val>
          <c:extLst>
            <c:ext xmlns:c16="http://schemas.microsoft.com/office/drawing/2014/chart" uri="{C3380CC4-5D6E-409C-BE32-E72D297353CC}">
              <c16:uniqueId val="{00000000-E576-4462-8538-07296080A28F}"/>
            </c:ext>
          </c:extLst>
        </c:ser>
        <c:ser>
          <c:idx val="1"/>
          <c:order val="1"/>
          <c:tx>
            <c:strRef>
              <c:f>Trang_tính1!$K$6</c:f>
              <c:strCache>
                <c:ptCount val="1"/>
                <c:pt idx="0">
                  <c:v>Nylon</c:v>
                </c:pt>
              </c:strCache>
            </c:strRef>
          </c:tx>
          <c:spPr>
            <a:solidFill>
              <a:schemeClr val="accent2"/>
            </a:solidFill>
            <a:ln>
              <a:noFill/>
            </a:ln>
            <a:effectLst/>
          </c:spPr>
          <c:invertIfNegative val="0"/>
          <c:val>
            <c:numRef>
              <c:f>Trang_tính1!$K$7:$K$8</c:f>
              <c:numCache>
                <c:formatCode>General</c:formatCode>
                <c:ptCount val="2"/>
                <c:pt idx="0">
                  <c:v>11.6</c:v>
                </c:pt>
                <c:pt idx="1">
                  <c:v>15</c:v>
                </c:pt>
              </c:numCache>
            </c:numRef>
          </c:val>
          <c:extLst>
            <c:ext xmlns:c16="http://schemas.microsoft.com/office/drawing/2014/chart" uri="{C3380CC4-5D6E-409C-BE32-E72D297353CC}">
              <c16:uniqueId val="{00000001-E576-4462-8538-07296080A28F}"/>
            </c:ext>
          </c:extLst>
        </c:ser>
        <c:dLbls>
          <c:showLegendKey val="0"/>
          <c:showVal val="0"/>
          <c:showCatName val="0"/>
          <c:showSerName val="0"/>
          <c:showPercent val="0"/>
          <c:showBubbleSize val="0"/>
        </c:dLbls>
        <c:gapWidth val="150"/>
        <c:axId val="554980120"/>
        <c:axId val="554979136"/>
      </c:barChart>
      <c:catAx>
        <c:axId val="554980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4979136"/>
        <c:crosses val="autoZero"/>
        <c:auto val="1"/>
        <c:lblAlgn val="ctr"/>
        <c:lblOffset val="100"/>
        <c:noMultiLvlLbl val="0"/>
      </c:catAx>
      <c:valAx>
        <c:axId val="55497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4980120"/>
        <c:crosses val="autoZero"/>
        <c:crossBetween val="between"/>
      </c:valAx>
      <c:spPr>
        <a:noFill/>
        <a:ln>
          <a:noFill/>
        </a:ln>
        <a:effectLst/>
      </c:spPr>
    </c:plotArea>
    <c:legend>
      <c:legendPos val="t"/>
      <c:layout>
        <c:manualLayout>
          <c:xMode val="edge"/>
          <c:yMode val="edge"/>
          <c:x val="0.347002624671916"/>
          <c:y val="9.327846364883402E-2"/>
          <c:w val="0.34320380882622231"/>
          <c:h val="0.1062277091906721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73399255325643"/>
          <c:y val="0.15277777777777779"/>
          <c:w val="0.84371043154489422"/>
          <c:h val="0.63391951006124247"/>
        </c:manualLayout>
      </c:layout>
      <c:barChart>
        <c:barDir val="col"/>
        <c:grouping val="clustered"/>
        <c:varyColors val="0"/>
        <c:ser>
          <c:idx val="0"/>
          <c:order val="0"/>
          <c:tx>
            <c:strRef>
              <c:f>'Corr-Subjects-arm'!$B$1</c:f>
              <c:strCache>
                <c:ptCount val="1"/>
                <c:pt idx="0">
                  <c:v>Ag/AgCl -  Nylon</c:v>
                </c:pt>
              </c:strCache>
            </c:strRef>
          </c:tx>
          <c:spPr>
            <a:solidFill>
              <a:schemeClr val="accent1"/>
            </a:solidFill>
            <a:ln>
              <a:noFill/>
            </a:ln>
            <a:effectLst/>
          </c:spPr>
          <c:invertIfNegative val="0"/>
          <c:val>
            <c:numRef>
              <c:f>'Corr-Subjects-arm'!$B$2:$B$4</c:f>
              <c:numCache>
                <c:formatCode>General</c:formatCode>
                <c:ptCount val="3"/>
                <c:pt idx="0">
                  <c:v>0.82410000000000005</c:v>
                </c:pt>
                <c:pt idx="1">
                  <c:v>0.75860000000000005</c:v>
                </c:pt>
                <c:pt idx="2">
                  <c:v>0.71079999999999999</c:v>
                </c:pt>
              </c:numCache>
            </c:numRef>
          </c:val>
          <c:extLst>
            <c:ext xmlns:c16="http://schemas.microsoft.com/office/drawing/2014/chart" uri="{C3380CC4-5D6E-409C-BE32-E72D297353CC}">
              <c16:uniqueId val="{00000000-C1B8-4DD5-A139-8873C85D34B2}"/>
            </c:ext>
          </c:extLst>
        </c:ser>
        <c:ser>
          <c:idx val="1"/>
          <c:order val="1"/>
          <c:tx>
            <c:strRef>
              <c:f>'Corr-Subjects-arm'!$C$1</c:f>
              <c:strCache>
                <c:ptCount val="1"/>
                <c:pt idx="0">
                  <c:v>Ag/AgCl - Poly</c:v>
                </c:pt>
              </c:strCache>
            </c:strRef>
          </c:tx>
          <c:spPr>
            <a:solidFill>
              <a:schemeClr val="accent2"/>
            </a:solidFill>
            <a:ln>
              <a:noFill/>
            </a:ln>
            <a:effectLst/>
          </c:spPr>
          <c:invertIfNegative val="0"/>
          <c:val>
            <c:numRef>
              <c:f>'Corr-Subjects-arm'!$C$2:$C$4</c:f>
              <c:numCache>
                <c:formatCode>General</c:formatCode>
                <c:ptCount val="3"/>
                <c:pt idx="0">
                  <c:v>0.81559999999999999</c:v>
                </c:pt>
                <c:pt idx="1">
                  <c:v>0.76959999999999995</c:v>
                </c:pt>
                <c:pt idx="2">
                  <c:v>0.72070000000000001</c:v>
                </c:pt>
              </c:numCache>
            </c:numRef>
          </c:val>
          <c:extLst>
            <c:ext xmlns:c16="http://schemas.microsoft.com/office/drawing/2014/chart" uri="{C3380CC4-5D6E-409C-BE32-E72D297353CC}">
              <c16:uniqueId val="{00000001-C1B8-4DD5-A139-8873C85D34B2}"/>
            </c:ext>
          </c:extLst>
        </c:ser>
        <c:dLbls>
          <c:showLegendKey val="0"/>
          <c:showVal val="0"/>
          <c:showCatName val="0"/>
          <c:showSerName val="0"/>
          <c:showPercent val="0"/>
          <c:showBubbleSize val="0"/>
        </c:dLbls>
        <c:gapWidth val="150"/>
        <c:axId val="1831685072"/>
        <c:axId val="1831686704"/>
      </c:barChart>
      <c:catAx>
        <c:axId val="183168507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vi-VN" sz="1200" b="1">
                    <a:latin typeface="Calibri" panose="020F0502020204030204" pitchFamily="34" charset="0"/>
                    <a:cs typeface="Calibri" panose="020F0502020204030204" pitchFamily="34" charset="0"/>
                  </a:rPr>
                  <a:t>Subjects</a:t>
                </a:r>
                <a:endParaRPr lang="en-US" sz="1200" b="1">
                  <a:latin typeface="Calibri" panose="020F0502020204030204" pitchFamily="34" charset="0"/>
                  <a:cs typeface="Calibri" panose="020F0502020204030204" pitchFamily="34" charset="0"/>
                </a:endParaRPr>
              </a:p>
            </c:rich>
          </c:tx>
          <c:layout>
            <c:manualLayout>
              <c:xMode val="edge"/>
              <c:yMode val="edge"/>
              <c:x val="0.44361898512685916"/>
              <c:y val="0.8723159084281131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86704"/>
        <c:crosses val="autoZero"/>
        <c:auto val="1"/>
        <c:lblAlgn val="ctr"/>
        <c:lblOffset val="100"/>
        <c:noMultiLvlLbl val="0"/>
      </c:catAx>
      <c:valAx>
        <c:axId val="183168670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vi-VN" sz="1200" b="1">
                    <a:latin typeface="Calibri" panose="020F0502020204030204" pitchFamily="34" charset="0"/>
                    <a:cs typeface="Calibri" panose="020F0502020204030204" pitchFamily="34" charset="0"/>
                  </a:rPr>
                  <a:t>Correlation</a:t>
                </a:r>
                <a:endParaRPr lang="en-US" sz="1200" b="1">
                  <a:latin typeface="Calibri" panose="020F0502020204030204" pitchFamily="34" charset="0"/>
                  <a:cs typeface="Calibri" panose="020F0502020204030204" pitchFamily="34" charset="0"/>
                </a:endParaRPr>
              </a:p>
            </c:rich>
          </c:tx>
          <c:layout>
            <c:manualLayout>
              <c:xMode val="edge"/>
              <c:yMode val="edge"/>
              <c:x val="8.3852774217176365E-3"/>
              <c:y val="0.3754760863225430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8507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0131299212598422"/>
          <c:y val="5.150408282298042E-2"/>
          <c:w val="0.55471452114997255"/>
          <c:h val="8.37171916010498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33092738407697"/>
          <c:y val="0.12962962962962962"/>
          <c:w val="0.86322462817147849"/>
          <c:h val="0.67095654709827945"/>
        </c:manualLayout>
      </c:layout>
      <c:barChart>
        <c:barDir val="col"/>
        <c:grouping val="clustered"/>
        <c:varyColors val="0"/>
        <c:ser>
          <c:idx val="0"/>
          <c:order val="0"/>
          <c:tx>
            <c:v>Ag/AgCl - Nylon</c:v>
          </c:tx>
          <c:spPr>
            <a:solidFill>
              <a:schemeClr val="accent1"/>
            </a:solidFill>
            <a:ln>
              <a:noFill/>
            </a:ln>
            <a:effectLst/>
          </c:spPr>
          <c:invertIfNegative val="0"/>
          <c:val>
            <c:numRef>
              <c:f>'Corr-Subjects-leg'!$B$2:$B$5</c:f>
              <c:numCache>
                <c:formatCode>General</c:formatCode>
                <c:ptCount val="4"/>
                <c:pt idx="0">
                  <c:v>0.7369</c:v>
                </c:pt>
                <c:pt idx="1">
                  <c:v>0.80889999999999995</c:v>
                </c:pt>
                <c:pt idx="2">
                  <c:v>0.8095</c:v>
                </c:pt>
                <c:pt idx="3">
                  <c:v>0.81169999999999998</c:v>
                </c:pt>
              </c:numCache>
            </c:numRef>
          </c:val>
          <c:extLst>
            <c:ext xmlns:c16="http://schemas.microsoft.com/office/drawing/2014/chart" uri="{C3380CC4-5D6E-409C-BE32-E72D297353CC}">
              <c16:uniqueId val="{00000000-6E81-40E6-9B68-E6E1B24082ED}"/>
            </c:ext>
          </c:extLst>
        </c:ser>
        <c:ser>
          <c:idx val="1"/>
          <c:order val="1"/>
          <c:tx>
            <c:v>Ag/AgCl - Poly</c:v>
          </c:tx>
          <c:spPr>
            <a:solidFill>
              <a:schemeClr val="accent2"/>
            </a:solidFill>
            <a:ln>
              <a:noFill/>
            </a:ln>
            <a:effectLst/>
          </c:spPr>
          <c:invertIfNegative val="0"/>
          <c:val>
            <c:numRef>
              <c:f>'Corr-Subjects-leg'!$C$2:$C$5</c:f>
              <c:numCache>
                <c:formatCode>General</c:formatCode>
                <c:ptCount val="4"/>
                <c:pt idx="0">
                  <c:v>0.75539999999999996</c:v>
                </c:pt>
                <c:pt idx="1">
                  <c:v>0.7893</c:v>
                </c:pt>
                <c:pt idx="2">
                  <c:v>0.79279999999999995</c:v>
                </c:pt>
                <c:pt idx="3">
                  <c:v>0.81989999999999996</c:v>
                </c:pt>
              </c:numCache>
            </c:numRef>
          </c:val>
          <c:extLst>
            <c:ext xmlns:c16="http://schemas.microsoft.com/office/drawing/2014/chart" uri="{C3380CC4-5D6E-409C-BE32-E72D297353CC}">
              <c16:uniqueId val="{00000001-6E81-40E6-9B68-E6E1B24082ED}"/>
            </c:ext>
          </c:extLst>
        </c:ser>
        <c:dLbls>
          <c:showLegendKey val="0"/>
          <c:showVal val="0"/>
          <c:showCatName val="0"/>
          <c:showSerName val="0"/>
          <c:showPercent val="0"/>
          <c:showBubbleSize val="0"/>
        </c:dLbls>
        <c:gapWidth val="150"/>
        <c:axId val="1831675824"/>
        <c:axId val="1831676368"/>
      </c:barChart>
      <c:catAx>
        <c:axId val="18316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76368"/>
        <c:crosses val="autoZero"/>
        <c:auto val="1"/>
        <c:lblAlgn val="ctr"/>
        <c:lblOffset val="100"/>
        <c:noMultiLvlLbl val="0"/>
      </c:catAx>
      <c:valAx>
        <c:axId val="183167636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Correlation</a:t>
                </a:r>
              </a:p>
            </c:rich>
          </c:tx>
          <c:layout>
            <c:manualLayout>
              <c:xMode val="edge"/>
              <c:yMode val="edge"/>
              <c:x val="4.9893527460010843E-4"/>
              <c:y val="0.3818573199183434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758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29359361329833772"/>
          <c:y val="3.2985564304461902E-2"/>
          <c:w val="0.55403580448670331"/>
          <c:h val="8.37171916010498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Corr_back!$B$2:$C$2</c:f>
              <c:numCache>
                <c:formatCode>General</c:formatCode>
                <c:ptCount val="2"/>
                <c:pt idx="0">
                  <c:v>0.74</c:v>
                </c:pt>
                <c:pt idx="1">
                  <c:v>0.67</c:v>
                </c:pt>
              </c:numCache>
            </c:numRef>
          </c:val>
          <c:extLst>
            <c:ext xmlns:c16="http://schemas.microsoft.com/office/drawing/2014/chart" uri="{C3380CC4-5D6E-409C-BE32-E72D297353CC}">
              <c16:uniqueId val="{00000000-7FAF-4616-B701-9278C799D67D}"/>
            </c:ext>
          </c:extLst>
        </c:ser>
        <c:dLbls>
          <c:showLegendKey val="0"/>
          <c:showVal val="0"/>
          <c:showCatName val="0"/>
          <c:showSerName val="0"/>
          <c:showPercent val="0"/>
          <c:showBubbleSize val="0"/>
        </c:dLbls>
        <c:gapWidth val="219"/>
        <c:overlap val="-27"/>
        <c:axId val="547359368"/>
        <c:axId val="547369208"/>
      </c:barChart>
      <c:catAx>
        <c:axId val="547359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7369208"/>
        <c:crosses val="autoZero"/>
        <c:auto val="1"/>
        <c:lblAlgn val="ctr"/>
        <c:lblOffset val="100"/>
        <c:noMultiLvlLbl val="0"/>
      </c:catAx>
      <c:valAx>
        <c:axId val="54736920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Corelation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735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0.8515</cdr:y>
    </cdr:from>
    <cdr:to>
      <cdr:x>0.07391</cdr:x>
      <cdr:y>0.99483</cdr:y>
    </cdr:to>
    <cdr:sp macro="" textlink="">
      <cdr:nvSpPr>
        <cdr:cNvPr id="2" name="Hộp Văn bản 8">
          <a:extLst xmlns:a="http://schemas.openxmlformats.org/drawingml/2006/main">
            <a:ext uri="{FF2B5EF4-FFF2-40B4-BE49-F238E27FC236}">
              <a16:creationId xmlns:a16="http://schemas.microsoft.com/office/drawing/2014/main" id="{707E7ED4-5C72-4E44-8F52-96E7CE54DBC1}"/>
            </a:ext>
          </a:extLst>
        </cdr:cNvPr>
        <cdr:cNvSpPr txBox="1"/>
      </cdr:nvSpPr>
      <cdr:spPr>
        <a:xfrm xmlns:a="http://schemas.openxmlformats.org/drawingml/2006/main">
          <a:off x="0" y="2011425"/>
          <a:ext cx="298480" cy="338554"/>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a:latin typeface="Arial" panose="020B0604020202020204" pitchFamily="34" charset="0"/>
              <a:cs typeface="Arial" panose="020B0604020202020204" pitchFamily="34" charset="0"/>
            </a:rPr>
            <a:t>1</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0.85668</cdr:y>
    </cdr:from>
    <cdr:to>
      <cdr:x>0.07391</cdr:x>
      <cdr:y>1</cdr:y>
    </cdr:to>
    <cdr:sp macro="" textlink="">
      <cdr:nvSpPr>
        <cdr:cNvPr id="2" name="Hộp Văn bản 8">
          <a:extLst xmlns:a="http://schemas.openxmlformats.org/drawingml/2006/main">
            <a:ext uri="{FF2B5EF4-FFF2-40B4-BE49-F238E27FC236}">
              <a16:creationId xmlns:a16="http://schemas.microsoft.com/office/drawing/2014/main" id="{707E7ED4-5C72-4E44-8F52-96E7CE54DBC1}"/>
            </a:ext>
          </a:extLst>
        </cdr:cNvPr>
        <cdr:cNvSpPr txBox="1"/>
      </cdr:nvSpPr>
      <cdr:spPr>
        <a:xfrm xmlns:a="http://schemas.openxmlformats.org/drawingml/2006/main">
          <a:off x="0" y="2023646"/>
          <a:ext cx="298480" cy="338554"/>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a:latin typeface="Arial" panose="020B0604020202020204" pitchFamily="34" charset="0"/>
              <a:cs typeface="Arial" panose="020B0604020202020204" pitchFamily="34" charset="0"/>
            </a:rPr>
            <a:t>2</a:t>
          </a:r>
        </a:p>
      </cdr:txBody>
    </cdr:sp>
  </cdr:relSizeAnchor>
</c:userShapes>
</file>

<file path=ppt/drawings/drawing3.xml><?xml version="1.0" encoding="utf-8"?>
<c:userShapes xmlns:c="http://schemas.openxmlformats.org/drawingml/2006/chart">
  <cdr:relSizeAnchor xmlns:cdr="http://schemas.openxmlformats.org/drawingml/2006/chartDrawing">
    <cdr:from>
      <cdr:x>0.00169</cdr:x>
      <cdr:y>0.85373</cdr:y>
    </cdr:from>
    <cdr:to>
      <cdr:x>0.07456</cdr:x>
      <cdr:y>1</cdr:y>
    </cdr:to>
    <cdr:sp macro="" textlink="">
      <cdr:nvSpPr>
        <cdr:cNvPr id="2" name="Hộp Văn bản 8">
          <a:extLst xmlns:a="http://schemas.openxmlformats.org/drawingml/2006/main">
            <a:ext uri="{FF2B5EF4-FFF2-40B4-BE49-F238E27FC236}">
              <a16:creationId xmlns:a16="http://schemas.microsoft.com/office/drawing/2014/main" id="{707E7ED4-5C72-4E44-8F52-96E7CE54DBC1}"/>
            </a:ext>
          </a:extLst>
        </cdr:cNvPr>
        <cdr:cNvSpPr txBox="1"/>
      </cdr:nvSpPr>
      <cdr:spPr>
        <a:xfrm xmlns:a="http://schemas.openxmlformats.org/drawingml/2006/main">
          <a:off x="6903" y="1976021"/>
          <a:ext cx="298480" cy="338554"/>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a:latin typeface="Arial" panose="020B0604020202020204" pitchFamily="34" charset="0"/>
              <a:cs typeface="Arial" panose="020B0604020202020204" pitchFamily="34" charset="0"/>
            </a:rPr>
            <a:t>3</a:t>
          </a:r>
        </a:p>
      </cdr:txBody>
    </cdr:sp>
  </cdr:relSizeAnchor>
</c:userShapes>
</file>

<file path=ppt/drawings/drawing4.xml><?xml version="1.0" encoding="utf-8"?>
<c:userShapes xmlns:c="http://schemas.openxmlformats.org/drawingml/2006/chart">
  <cdr:relSizeAnchor xmlns:cdr="http://schemas.openxmlformats.org/drawingml/2006/chartDrawing">
    <cdr:from>
      <cdr:x>0.00289</cdr:x>
      <cdr:y>0.85292</cdr:y>
    </cdr:from>
    <cdr:to>
      <cdr:x>0.07715</cdr:x>
      <cdr:y>1</cdr:y>
    </cdr:to>
    <cdr:sp macro="" textlink="">
      <cdr:nvSpPr>
        <cdr:cNvPr id="2" name="Hộp Văn bản 8">
          <a:extLst xmlns:a="http://schemas.openxmlformats.org/drawingml/2006/main">
            <a:ext uri="{FF2B5EF4-FFF2-40B4-BE49-F238E27FC236}">
              <a16:creationId xmlns:a16="http://schemas.microsoft.com/office/drawing/2014/main" id="{651ED40E-E18F-4399-ABBA-7728F34AA8D5}"/>
            </a:ext>
          </a:extLst>
        </cdr:cNvPr>
        <cdr:cNvSpPr txBox="1"/>
      </cdr:nvSpPr>
      <cdr:spPr>
        <a:xfrm xmlns:a="http://schemas.openxmlformats.org/drawingml/2006/main">
          <a:off x="11611" y="1963323"/>
          <a:ext cx="298480" cy="338554"/>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latin typeface="Arial" panose="020B0604020202020204" pitchFamily="34" charset="0"/>
              <a:cs typeface="Arial" panose="020B0604020202020204" pitchFamily="34" charset="0"/>
            </a:rPr>
            <a:t>1</a:t>
          </a:r>
        </a:p>
      </cdr:txBody>
    </cdr:sp>
  </cdr:relSizeAnchor>
</c:userShapes>
</file>

<file path=ppt/drawings/drawing5.xml><?xml version="1.0" encoding="utf-8"?>
<c:userShapes xmlns:c="http://schemas.openxmlformats.org/drawingml/2006/chart">
  <cdr:relSizeAnchor xmlns:cdr="http://schemas.openxmlformats.org/drawingml/2006/chartDrawing">
    <cdr:from>
      <cdr:x>0.00578</cdr:x>
      <cdr:y>0.85292</cdr:y>
    </cdr:from>
    <cdr:to>
      <cdr:x>0.08003</cdr:x>
      <cdr:y>1</cdr:y>
    </cdr:to>
    <cdr:sp macro="" textlink="">
      <cdr:nvSpPr>
        <cdr:cNvPr id="2" name="Hộp Văn bản 8">
          <a:extLst xmlns:a="http://schemas.openxmlformats.org/drawingml/2006/main">
            <a:ext uri="{FF2B5EF4-FFF2-40B4-BE49-F238E27FC236}">
              <a16:creationId xmlns:a16="http://schemas.microsoft.com/office/drawing/2014/main" id="{6665ED2D-E73C-4178-A8F7-855AE6EBE374}"/>
            </a:ext>
          </a:extLst>
        </cdr:cNvPr>
        <cdr:cNvSpPr txBox="1"/>
      </cdr:nvSpPr>
      <cdr:spPr>
        <a:xfrm xmlns:a="http://schemas.openxmlformats.org/drawingml/2006/main">
          <a:off x="23222" y="1963323"/>
          <a:ext cx="298480" cy="338554"/>
        </a:xfrm>
        <a:prstGeom xmlns:a="http://schemas.openxmlformats.org/drawingml/2006/main" prst="rect">
          <a:avLst/>
        </a:prstGeom>
        <a:noFill xmlns:a="http://schemas.openxmlformats.org/drawingml/2006/main"/>
        <a:ln xmlns:a="http://schemas.openxmlformats.org/drawingml/2006/main">
          <a:solidFill>
            <a:schemeClr val="tx1"/>
          </a:solidFill>
        </a:ln>
      </cdr:spPr>
      <cdr:txBody>
        <a:bodyPr xmlns:a="http://schemas.openxmlformats.org/drawingml/2006/main" wrap="non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a:latin typeface="Arial" panose="020B0604020202020204" pitchFamily="34" charset="0"/>
              <a:cs typeface="Arial" panose="020B0604020202020204" pitchFamily="34" charset="0"/>
            </a:rPr>
            <a:t>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35B02-8B99-4E6B-A55E-D1E8CA50DC0A}" type="datetimeFigureOut">
              <a:rPr lang="en-US" smtClean="0"/>
              <a:t>7/9/2021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B4BF8-446B-4E1C-A48C-8E7781230C0F}" type="slidenum">
              <a:rPr lang="en-US" smtClean="0"/>
              <a:t>‹#›</a:t>
            </a:fld>
            <a:endParaRPr lang="en-US"/>
          </a:p>
        </p:txBody>
      </p:sp>
    </p:spTree>
    <p:extLst>
      <p:ext uri="{BB962C8B-B14F-4D97-AF65-F5344CB8AC3E}">
        <p14:creationId xmlns:p14="http://schemas.microsoft.com/office/powerpoint/2010/main" val="420279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Trong</a:t>
            </a:r>
            <a:r>
              <a:rPr lang="en-US" dirty="0"/>
              <a:t> c</a:t>
            </a:r>
            <a:r>
              <a:rPr lang="vi-VN" dirty="0"/>
              <a:t>ơ</a:t>
            </a:r>
            <a:r>
              <a:rPr lang="en-US" dirty="0"/>
              <a:t> </a:t>
            </a:r>
            <a:r>
              <a:rPr lang="en-US" dirty="0" err="1"/>
              <a:t>thể</a:t>
            </a:r>
            <a:r>
              <a:rPr lang="en-US" dirty="0"/>
              <a:t> con ng</a:t>
            </a:r>
            <a:r>
              <a:rPr lang="vi-VN"/>
              <a:t>ư</a:t>
            </a:r>
            <a:r>
              <a:rPr lang="en-US"/>
              <a:t>ời </a:t>
            </a:r>
            <a:r>
              <a:rPr lang="en-US" sz="1200">
                <a:latin typeface="Arial" panose="020B0604020202020204" pitchFamily="34" charset="0"/>
                <a:cs typeface="Arial" panose="020B0604020202020204" pitchFamily="34" charset="0"/>
              </a:rPr>
              <a:t>trọng l</a:t>
            </a:r>
            <a:r>
              <a:rPr lang="vi-VN" sz="1200">
                <a:latin typeface="Arial" panose="020B0604020202020204" pitchFamily="34" charset="0"/>
                <a:cs typeface="Arial" panose="020B0604020202020204" pitchFamily="34" charset="0"/>
              </a:rPr>
              <a:t>ư</a:t>
            </a:r>
            <a:r>
              <a:rPr lang="en-US" sz="1200">
                <a:latin typeface="Arial" panose="020B0604020202020204" pitchFamily="34" charset="0"/>
                <a:cs typeface="Arial" panose="020B0604020202020204" pitchFamily="34" charset="0"/>
              </a:rPr>
              <a:t>ợng c</a:t>
            </a:r>
            <a:r>
              <a:rPr lang="vi-VN" sz="1200">
                <a:latin typeface="Arial" panose="020B0604020202020204" pitchFamily="34" charset="0"/>
                <a:cs typeface="Arial" panose="020B0604020202020204" pitchFamily="34" charset="0"/>
              </a:rPr>
              <a:t>ơ</a:t>
            </a:r>
            <a:r>
              <a:rPr lang="en-US" sz="1200">
                <a:latin typeface="Arial" panose="020B0604020202020204" pitchFamily="34" charset="0"/>
                <a:cs typeface="Arial" panose="020B0604020202020204" pitchFamily="34" charset="0"/>
              </a:rPr>
              <a:t> bắp chiếm tỷ lệ rất lớn, khoảng 38 – 54% với nam giới và 28 – 39% ở nữ giới. </a:t>
            </a:r>
            <a:r>
              <a:rPr lang="en-US"/>
              <a:t>Do </a:t>
            </a:r>
            <a:r>
              <a:rPr lang="en-US" dirty="0" err="1"/>
              <a:t>đó</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liên</a:t>
            </a:r>
            <a:r>
              <a:rPr lang="en-US" dirty="0"/>
              <a:t> </a:t>
            </a:r>
            <a:r>
              <a:rPr lang="en-US" dirty="0" err="1"/>
              <a:t>quan</a:t>
            </a:r>
            <a:r>
              <a:rPr lang="en-US" dirty="0"/>
              <a:t> </a:t>
            </a:r>
            <a:r>
              <a:rPr lang="en-US" dirty="0" err="1"/>
              <a:t>đến</a:t>
            </a:r>
            <a:r>
              <a:rPr lang="en-US" dirty="0"/>
              <a:t> c</a:t>
            </a:r>
            <a:r>
              <a:rPr lang="vi-VN" dirty="0"/>
              <a:t>ơ</a:t>
            </a:r>
            <a:r>
              <a:rPr lang="en-US" dirty="0"/>
              <a:t> </a:t>
            </a:r>
            <a:r>
              <a:rPr lang="en-US" dirty="0" err="1"/>
              <a:t>sẽ</a:t>
            </a:r>
            <a:r>
              <a:rPr lang="en-US" dirty="0"/>
              <a:t> </a:t>
            </a:r>
            <a:r>
              <a:rPr lang="en-US" dirty="0" err="1"/>
              <a:t>dẫn</a:t>
            </a:r>
            <a:r>
              <a:rPr lang="en-US" dirty="0"/>
              <a:t> </a:t>
            </a:r>
            <a:r>
              <a:rPr lang="en-US" dirty="0" err="1"/>
              <a:t>đến</a:t>
            </a:r>
            <a:r>
              <a:rPr lang="en-US" dirty="0"/>
              <a:t> </a:t>
            </a:r>
            <a:r>
              <a:rPr lang="en-US" dirty="0" err="1"/>
              <a:t>rất</a:t>
            </a:r>
            <a:r>
              <a:rPr lang="en-US" dirty="0"/>
              <a:t> </a:t>
            </a:r>
            <a:r>
              <a:rPr lang="en-US" dirty="0" err="1"/>
              <a:t>nhiều</a:t>
            </a:r>
            <a:r>
              <a:rPr lang="en-US" dirty="0"/>
              <a:t> </a:t>
            </a:r>
            <a:r>
              <a:rPr lang="en-US" dirty="0" err="1"/>
              <a:t>loại</a:t>
            </a:r>
            <a:r>
              <a:rPr lang="en-US" dirty="0"/>
              <a:t> </a:t>
            </a:r>
            <a:r>
              <a:rPr lang="en-US" dirty="0" err="1"/>
              <a:t>bệnh</a:t>
            </a:r>
            <a:r>
              <a:rPr lang="en-US" dirty="0"/>
              <a:t> </a:t>
            </a:r>
            <a:r>
              <a:rPr lang="en-US" err="1"/>
              <a:t>khác</a:t>
            </a:r>
            <a:r>
              <a:rPr lang="en-US"/>
              <a:t> nhau như </a:t>
            </a:r>
            <a:r>
              <a:rPr lang="en-US" sz="1800">
                <a:effectLst/>
                <a:latin typeface="Times New Roman" panose="02020603050405020304" pitchFamily="18" charset="0"/>
                <a:ea typeface="Calibri" panose="020F0502020204030204" pitchFamily="34" charset="0"/>
                <a:cs typeface="Angsana New" panose="02020603050405020304" pitchFamily="18" charset="-34"/>
              </a:rPr>
              <a:t>đau cơ, nhược cơ, viêm đa cơ, rối loạn thần kinh cơ</a:t>
            </a:r>
            <a:r>
              <a:rPr lang="en-US"/>
              <a:t>..</a:t>
            </a:r>
          </a:p>
          <a:p>
            <a:endParaRPr lang="en-US" dirty="0"/>
          </a:p>
          <a:p>
            <a:r>
              <a:rPr lang="en-US" dirty="0" err="1"/>
              <a:t>Các</a:t>
            </a:r>
            <a:r>
              <a:rPr lang="en-US" dirty="0"/>
              <a:t> </a:t>
            </a:r>
            <a:r>
              <a:rPr lang="en-US" dirty="0" err="1"/>
              <a:t>thiết</a:t>
            </a:r>
            <a:r>
              <a:rPr lang="en-US" dirty="0"/>
              <a:t> </a:t>
            </a:r>
            <a:r>
              <a:rPr lang="en-US" dirty="0" err="1"/>
              <a:t>bị</a:t>
            </a:r>
            <a:r>
              <a:rPr lang="en-US" dirty="0"/>
              <a:t> </a:t>
            </a:r>
            <a:r>
              <a:rPr lang="en-US" dirty="0" err="1"/>
              <a:t>đo</a:t>
            </a:r>
            <a:r>
              <a:rPr lang="en-US" dirty="0"/>
              <a:t> </a:t>
            </a:r>
            <a:r>
              <a:rPr lang="en-US" dirty="0" err="1"/>
              <a:t>điện</a:t>
            </a:r>
            <a:r>
              <a:rPr lang="en-US" dirty="0"/>
              <a:t> c</a:t>
            </a:r>
            <a:r>
              <a:rPr lang="vi-VN" dirty="0"/>
              <a:t>ơ</a:t>
            </a:r>
            <a:r>
              <a:rPr lang="en-US" dirty="0"/>
              <a:t> </a:t>
            </a:r>
            <a:r>
              <a:rPr lang="en-US" dirty="0" err="1"/>
              <a:t>th</a:t>
            </a:r>
            <a:r>
              <a:rPr lang="vi-VN" dirty="0"/>
              <a:t>ư</a:t>
            </a:r>
            <a:r>
              <a:rPr lang="en-US" dirty="0" err="1"/>
              <a:t>ờng</a:t>
            </a:r>
            <a:r>
              <a:rPr lang="en-US" dirty="0"/>
              <a:t> </a:t>
            </a:r>
            <a:r>
              <a:rPr lang="en-US" dirty="0" err="1"/>
              <a:t>dùng</a:t>
            </a:r>
            <a:r>
              <a:rPr lang="en-US" dirty="0"/>
              <a:t> </a:t>
            </a:r>
            <a:r>
              <a:rPr lang="en-US" dirty="0" err="1"/>
              <a:t>trong</a:t>
            </a:r>
            <a:r>
              <a:rPr lang="en-US" dirty="0"/>
              <a:t> </a:t>
            </a:r>
            <a:r>
              <a:rPr lang="en-US" dirty="0" err="1"/>
              <a:t>bệnh</a:t>
            </a:r>
            <a:r>
              <a:rPr lang="en-US" dirty="0"/>
              <a:t> </a:t>
            </a:r>
            <a:r>
              <a:rPr lang="en-US" err="1"/>
              <a:t>viện</a:t>
            </a:r>
            <a:r>
              <a:rPr lang="en-US"/>
              <a:t> có </a:t>
            </a:r>
            <a:r>
              <a:rPr lang="en-US" dirty="0" err="1"/>
              <a:t>giá</a:t>
            </a:r>
            <a:r>
              <a:rPr lang="en-US" dirty="0"/>
              <a:t> </a:t>
            </a:r>
            <a:r>
              <a:rPr lang="en-US" dirty="0" err="1"/>
              <a:t>thành</a:t>
            </a:r>
            <a:r>
              <a:rPr lang="en-US" dirty="0"/>
              <a:t> </a:t>
            </a:r>
            <a:r>
              <a:rPr lang="en-US" dirty="0" err="1"/>
              <a:t>rất</a:t>
            </a:r>
            <a:r>
              <a:rPr lang="en-US" dirty="0"/>
              <a:t> </a:t>
            </a:r>
            <a:r>
              <a:rPr lang="en-US" dirty="0" err="1"/>
              <a:t>đắt</a:t>
            </a:r>
            <a:r>
              <a:rPr lang="en-US" dirty="0"/>
              <a:t> </a:t>
            </a:r>
            <a:r>
              <a:rPr lang="en-US" dirty="0" err="1"/>
              <a:t>đỏ</a:t>
            </a:r>
            <a:r>
              <a:rPr lang="en-US" dirty="0"/>
              <a:t>, </a:t>
            </a:r>
            <a:r>
              <a:rPr lang="en-US" dirty="0" err="1"/>
              <a:t>ngoài</a:t>
            </a:r>
            <a:r>
              <a:rPr lang="en-US" dirty="0"/>
              <a:t> ra </a:t>
            </a:r>
            <a:r>
              <a:rPr lang="en-US" dirty="0" err="1"/>
              <a:t>nó</a:t>
            </a:r>
            <a:r>
              <a:rPr lang="en-US" dirty="0"/>
              <a:t> </a:t>
            </a:r>
            <a:r>
              <a:rPr lang="en-US" dirty="0" err="1"/>
              <a:t>cũng</a:t>
            </a:r>
            <a:r>
              <a:rPr lang="en-US" dirty="0"/>
              <a:t> </a:t>
            </a:r>
            <a:r>
              <a:rPr lang="en-US" dirty="0" err="1"/>
              <a:t>những</a:t>
            </a:r>
            <a:r>
              <a:rPr lang="en-US" dirty="0"/>
              <a:t> ng</a:t>
            </a:r>
            <a:r>
              <a:rPr lang="vi-VN" dirty="0"/>
              <a:t>ư</a:t>
            </a:r>
            <a:r>
              <a:rPr lang="en-US" dirty="0" err="1"/>
              <a:t>ời</a:t>
            </a:r>
            <a:r>
              <a:rPr lang="en-US" dirty="0"/>
              <a:t> </a:t>
            </a:r>
            <a:r>
              <a:rPr lang="en-US" dirty="0" err="1"/>
              <a:t>có</a:t>
            </a:r>
            <a:r>
              <a:rPr lang="en-US" dirty="0"/>
              <a:t> </a:t>
            </a:r>
            <a:r>
              <a:rPr lang="en-US" dirty="0" err="1"/>
              <a:t>chuyên</a:t>
            </a:r>
            <a:r>
              <a:rPr lang="en-US" dirty="0"/>
              <a:t> </a:t>
            </a:r>
            <a:r>
              <a:rPr lang="en-US" dirty="0" err="1"/>
              <a:t>môn</a:t>
            </a:r>
            <a:r>
              <a:rPr lang="en-US" dirty="0"/>
              <a:t> </a:t>
            </a:r>
            <a:r>
              <a:rPr lang="en-US" dirty="0" err="1"/>
              <a:t>vận</a:t>
            </a:r>
            <a:r>
              <a:rPr lang="en-US" dirty="0"/>
              <a:t> </a:t>
            </a:r>
            <a:r>
              <a:rPr lang="en-US" dirty="0" err="1"/>
              <a:t>hành</a:t>
            </a:r>
            <a:r>
              <a:rPr lang="en-US" dirty="0"/>
              <a:t>. </a:t>
            </a:r>
            <a:r>
              <a:rPr lang="en-US" dirty="0" err="1"/>
              <a:t>Chúng</a:t>
            </a:r>
            <a:r>
              <a:rPr lang="en-US" dirty="0"/>
              <a:t> </a:t>
            </a:r>
            <a:r>
              <a:rPr lang="en-US" dirty="0" err="1"/>
              <a:t>không</a:t>
            </a:r>
            <a:r>
              <a:rPr lang="en-US" dirty="0"/>
              <a:t> </a:t>
            </a:r>
            <a:r>
              <a:rPr lang="en-US" dirty="0" err="1"/>
              <a:t>phù</a:t>
            </a:r>
            <a:r>
              <a:rPr lang="en-US" dirty="0"/>
              <a:t> </a:t>
            </a:r>
            <a:r>
              <a:rPr lang="en-US" dirty="0" err="1"/>
              <a:t>hợp</a:t>
            </a:r>
            <a:r>
              <a:rPr lang="en-US" dirty="0"/>
              <a:t> </a:t>
            </a:r>
            <a:r>
              <a:rPr lang="en-US" dirty="0" err="1"/>
              <a:t>để</a:t>
            </a:r>
            <a:r>
              <a:rPr lang="en-US" dirty="0"/>
              <a:t> </a:t>
            </a:r>
            <a:r>
              <a:rPr lang="en-US" dirty="0" err="1"/>
              <a:t>dùng</a:t>
            </a:r>
            <a:r>
              <a:rPr lang="en-US" dirty="0"/>
              <a:t> </a:t>
            </a:r>
            <a:r>
              <a:rPr lang="en-US" dirty="0" err="1"/>
              <a:t>cá</a:t>
            </a:r>
            <a:r>
              <a:rPr lang="en-US" dirty="0"/>
              <a:t> </a:t>
            </a:r>
            <a:r>
              <a:rPr lang="en-US" dirty="0" err="1"/>
              <a:t>nhân</a:t>
            </a:r>
            <a:r>
              <a:rPr lang="en-US" dirty="0"/>
              <a:t> </a:t>
            </a:r>
            <a:r>
              <a:rPr lang="en-US" dirty="0" err="1"/>
              <a:t>và</a:t>
            </a:r>
            <a:r>
              <a:rPr lang="en-US" dirty="0"/>
              <a:t> </a:t>
            </a:r>
            <a:r>
              <a:rPr lang="en-US" dirty="0" err="1"/>
              <a:t>theo</a:t>
            </a:r>
            <a:r>
              <a:rPr lang="en-US" dirty="0"/>
              <a:t> </a:t>
            </a:r>
            <a:r>
              <a:rPr lang="en-US" dirty="0" err="1"/>
              <a:t>dõi</a:t>
            </a:r>
            <a:r>
              <a:rPr lang="en-US" dirty="0"/>
              <a:t> </a:t>
            </a:r>
            <a:r>
              <a:rPr lang="en-US" dirty="0" err="1"/>
              <a:t>chỉ</a:t>
            </a:r>
            <a:r>
              <a:rPr lang="en-US" dirty="0"/>
              <a:t> </a:t>
            </a:r>
            <a:r>
              <a:rPr lang="en-US" dirty="0" err="1"/>
              <a:t>số</a:t>
            </a:r>
            <a:r>
              <a:rPr lang="en-US" dirty="0"/>
              <a:t> </a:t>
            </a:r>
            <a:r>
              <a:rPr lang="en-US" dirty="0" err="1"/>
              <a:t>của</a:t>
            </a:r>
            <a:r>
              <a:rPr lang="en-US" dirty="0"/>
              <a:t> c</a:t>
            </a:r>
            <a:r>
              <a:rPr lang="vi-VN" dirty="0"/>
              <a:t>ơ</a:t>
            </a:r>
            <a:r>
              <a:rPr lang="en-US" dirty="0"/>
              <a:t> </a:t>
            </a:r>
            <a:r>
              <a:rPr lang="en-US" dirty="0" err="1"/>
              <a:t>hằng</a:t>
            </a:r>
            <a:r>
              <a:rPr lang="en-US" dirty="0"/>
              <a:t> </a:t>
            </a:r>
            <a:r>
              <a:rPr lang="en-US" err="1"/>
              <a:t>ngày</a:t>
            </a:r>
            <a:r>
              <a:rPr lang="en-US"/>
              <a:t>.</a:t>
            </a:r>
            <a:r>
              <a:rPr lang="en-US" sz="1800">
                <a:effectLst/>
                <a:latin typeface="Times New Roman" panose="02020603050405020304" pitchFamily="18" charset="0"/>
                <a:ea typeface="Calibri" panose="020F0502020204030204" pitchFamily="34" charset="0"/>
                <a:cs typeface="Angsana New" panose="02020603050405020304" pitchFamily="18" charset="-34"/>
              </a:rPr>
              <a:t> Hơn nữa với tình hình dịch bênh Covid- 19 đang diễn ra với diễn biến khó lường thì việc đi khỏi nhà nói chung cũng như việc đi khám bệnh nói riêng khiến nhiều người sau khi đi đến bệnh viện có thể bị nhiễm bệnh rất cao. Do đó, càng ngày bệnh nhân càng hướng tới việc theo dõi sức khỏe tại nhà, khi nào thật sự có vấn đề mới đến điều trị tại bệnh viện</a:t>
            </a:r>
            <a:endParaRPr lang="en-US" dirty="0"/>
          </a:p>
          <a:p>
            <a:r>
              <a:rPr lang="en-US" dirty="0" err="1"/>
              <a:t>Vì</a:t>
            </a:r>
            <a:r>
              <a:rPr lang="en-US" dirty="0"/>
              <a:t> </a:t>
            </a:r>
            <a:r>
              <a:rPr lang="en-US" dirty="0" err="1"/>
              <a:t>vậy</a:t>
            </a:r>
            <a:r>
              <a:rPr lang="en-US" dirty="0"/>
              <a:t>, </a:t>
            </a:r>
            <a:r>
              <a:rPr lang="en-US" dirty="0" err="1"/>
              <a:t>nhóm</a:t>
            </a:r>
            <a:r>
              <a:rPr lang="en-US" dirty="0"/>
              <a:t> </a:t>
            </a:r>
            <a:r>
              <a:rPr lang="en-US" dirty="0" err="1"/>
              <a:t>em</a:t>
            </a:r>
            <a:r>
              <a:rPr lang="en-US" dirty="0"/>
              <a:t> </a:t>
            </a:r>
            <a:r>
              <a:rPr lang="en-US" dirty="0" err="1"/>
              <a:t>đã</a:t>
            </a:r>
            <a:r>
              <a:rPr lang="en-US" dirty="0"/>
              <a:t> </a:t>
            </a:r>
            <a:r>
              <a:rPr lang="en-US" dirty="0" err="1"/>
              <a:t>nghĩ</a:t>
            </a:r>
            <a:r>
              <a:rPr lang="en-US" dirty="0"/>
              <a:t> </a:t>
            </a:r>
            <a:r>
              <a:rPr lang="en-US" dirty="0" err="1"/>
              <a:t>đến</a:t>
            </a:r>
            <a:r>
              <a:rPr lang="en-US" dirty="0"/>
              <a:t> </a:t>
            </a:r>
            <a:r>
              <a:rPr lang="en-US" dirty="0" err="1"/>
              <a:t>việc</a:t>
            </a:r>
            <a:r>
              <a:rPr lang="en-US" dirty="0"/>
              <a:t> </a:t>
            </a:r>
            <a:r>
              <a:rPr lang="en-US" dirty="0" err="1"/>
              <a:t>thiết</a:t>
            </a:r>
            <a:r>
              <a:rPr lang="en-US" dirty="0"/>
              <a:t> </a:t>
            </a:r>
            <a:r>
              <a:rPr lang="en-US" dirty="0" err="1"/>
              <a:t>kế</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đo</a:t>
            </a:r>
            <a:r>
              <a:rPr lang="en-US" dirty="0"/>
              <a:t> </a:t>
            </a:r>
            <a:r>
              <a:rPr lang="en-US" dirty="0" err="1"/>
              <a:t>tín</a:t>
            </a:r>
            <a:r>
              <a:rPr lang="en-US" dirty="0"/>
              <a:t> </a:t>
            </a:r>
            <a:r>
              <a:rPr lang="en-US" dirty="0" err="1"/>
              <a:t>hiệu</a:t>
            </a:r>
            <a:r>
              <a:rPr lang="en-US" dirty="0"/>
              <a:t> </a:t>
            </a:r>
            <a:r>
              <a:rPr lang="en-US" dirty="0" err="1"/>
              <a:t>điện</a:t>
            </a:r>
            <a:r>
              <a:rPr lang="en-US" dirty="0"/>
              <a:t> </a:t>
            </a:r>
            <a:r>
              <a:rPr lang="en-US"/>
              <a:t>c</a:t>
            </a:r>
            <a:r>
              <a:rPr lang="vi-VN"/>
              <a:t>ơ</a:t>
            </a:r>
            <a:r>
              <a:rPr lang="en-US"/>
              <a:t> nhỏ gọn, linh hoạt ,dễ </a:t>
            </a:r>
            <a:r>
              <a:rPr lang="en-US" err="1"/>
              <a:t>sử</a:t>
            </a:r>
            <a:r>
              <a:rPr lang="en-US"/>
              <a:t> dụng, </a:t>
            </a:r>
            <a:r>
              <a:rPr lang="en-US" sz="1800">
                <a:effectLst/>
                <a:latin typeface="Times New Roman" panose="02020603050405020304" pitchFamily="18" charset="0"/>
                <a:ea typeface="Calibri" panose="020F0502020204030204" pitchFamily="34" charset="0"/>
                <a:cs typeface="Angsana New" panose="02020603050405020304" pitchFamily="18" charset="-34"/>
              </a:rPr>
              <a:t>giúp cá nhân và hộ gia đình thuận tiện hơn trong việc theo dõi sức khỏe của bản thân</a:t>
            </a:r>
            <a:r>
              <a:rPr lang="vi-VN" sz="1800">
                <a:effectLst/>
                <a:latin typeface="Times New Roman" panose="02020603050405020304" pitchFamily="18" charset="0"/>
                <a:ea typeface="Calibri" panose="020F0502020204030204" pitchFamily="34" charset="0"/>
                <a:cs typeface="Angsana New" panose="02020603050405020304" pitchFamily="18" charset="-34"/>
              </a:rPr>
              <a:t> nói chung và việc theo dõi điện cơ của cơ thể nói riêng</a:t>
            </a:r>
            <a:r>
              <a:rPr lang="en-US" sz="1800">
                <a:effectLst/>
                <a:latin typeface="Times New Roman" panose="02020603050405020304" pitchFamily="18" charset="0"/>
                <a:ea typeface="Calibri" panose="020F0502020204030204" pitchFamily="34" charset="0"/>
                <a:cs typeface="Angsana New" panose="02020603050405020304" pitchFamily="18" charset="-34"/>
              </a:rPr>
              <a:t>. </a:t>
            </a:r>
            <a:endParaRPr lang="en-US" dirty="0"/>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3</a:t>
            </a:fld>
            <a:endParaRPr lang="en-US"/>
          </a:p>
        </p:txBody>
      </p:sp>
    </p:spTree>
    <p:extLst>
      <p:ext uri="{BB962C8B-B14F-4D97-AF65-F5344CB8AC3E}">
        <p14:creationId xmlns:p14="http://schemas.microsoft.com/office/powerpoint/2010/main" val="36622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Dữ liệu thu đ</a:t>
            </a:r>
            <a:r>
              <a:rPr lang="vi-VN"/>
              <a:t>ư</a:t>
            </a:r>
            <a:r>
              <a:rPr lang="en-US"/>
              <a:t>ợc từ mạch điện tử đ</a:t>
            </a:r>
            <a:r>
              <a:rPr lang="vi-VN"/>
              <a:t>ư</a:t>
            </a:r>
            <a:r>
              <a:rPr lang="en-US"/>
              <a:t>ợc biểu diễn theo đồ thị biên độ ở miền thời gian và phân tích phổ bằng Matlab. Các tín hiệu này đ</a:t>
            </a:r>
            <a:r>
              <a:rPr lang="vi-VN"/>
              <a:t>ư</a:t>
            </a:r>
            <a:r>
              <a:rPr lang="en-US"/>
              <a:t>ợc loại bỏ hết nhiễu 50Hz bằng bộ lọc số.</a:t>
            </a:r>
          </a:p>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17</a:t>
            </a:fld>
            <a:endParaRPr lang="en-US"/>
          </a:p>
        </p:txBody>
      </p:sp>
    </p:spTree>
    <p:extLst>
      <p:ext uri="{BB962C8B-B14F-4D97-AF65-F5344CB8AC3E}">
        <p14:creationId xmlns:p14="http://schemas.microsoft.com/office/powerpoint/2010/main" val="335648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18</a:t>
            </a:fld>
            <a:endParaRPr lang="en-US"/>
          </a:p>
        </p:txBody>
      </p:sp>
    </p:spTree>
    <p:extLst>
      <p:ext uri="{BB962C8B-B14F-4D97-AF65-F5344CB8AC3E}">
        <p14:creationId xmlns:p14="http://schemas.microsoft.com/office/powerpoint/2010/main" val="967197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Tín hiệu điện c</a:t>
            </a:r>
            <a:r>
              <a:rPr lang="vi-VN"/>
              <a:t>ơ</a:t>
            </a:r>
            <a:r>
              <a:rPr lang="en-US"/>
              <a:t> ở l</a:t>
            </a:r>
            <a:r>
              <a:rPr lang="vi-VN"/>
              <a:t>ư</a:t>
            </a:r>
            <a:r>
              <a:rPr lang="en-US"/>
              <a:t>ng nhỏ h</a:t>
            </a:r>
            <a:r>
              <a:rPr lang="vi-VN"/>
              <a:t>ơ</a:t>
            </a:r>
            <a:r>
              <a:rPr lang="en-US"/>
              <a:t>n rất nhiều so với tay và chân</a:t>
            </a:r>
          </a:p>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19</a:t>
            </a:fld>
            <a:endParaRPr lang="en-US"/>
          </a:p>
        </p:txBody>
      </p:sp>
    </p:spTree>
    <p:extLst>
      <p:ext uri="{BB962C8B-B14F-4D97-AF65-F5344CB8AC3E}">
        <p14:creationId xmlns:p14="http://schemas.microsoft.com/office/powerpoint/2010/main" val="44097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Các hình trên lần l</a:t>
            </a:r>
            <a:r>
              <a:rPr lang="vi-VN"/>
              <a:t>ư</a:t>
            </a:r>
            <a:r>
              <a:rPr lang="en-US"/>
              <a:t>ợt là đồ thị biểu diễn giá trị SNR với tín hiệu ở tay, chân và l</a:t>
            </a:r>
            <a:r>
              <a:rPr lang="vi-VN"/>
              <a:t>ư</a:t>
            </a:r>
            <a:r>
              <a:rPr lang="en-US"/>
              <a:t>ng. Giá trị SNR đ</a:t>
            </a:r>
            <a:r>
              <a:rPr lang="vi-VN"/>
              <a:t>ư</a:t>
            </a:r>
            <a:r>
              <a:rPr lang="en-US"/>
              <a:t>ợc tính với dữ liệu ở các đối t</a:t>
            </a:r>
            <a:r>
              <a:rPr lang="vi-VN"/>
              <a:t>ư</a:t>
            </a:r>
            <a:r>
              <a:rPr lang="en-US"/>
              <a:t>ợng đo khác nhau với màu xanh là tín hiệu đo với Ag/AgCl, màu cam là graphene loại nylon, màu xám là graphene loại polyester.</a:t>
            </a:r>
          </a:p>
          <a:p>
            <a:r>
              <a:rPr lang="en-US"/>
              <a:t>Do đặc tính bó c</a:t>
            </a:r>
            <a:r>
              <a:rPr lang="vi-VN"/>
              <a:t>ơ</a:t>
            </a:r>
            <a:r>
              <a:rPr lang="en-US"/>
              <a:t> của mỗi ng</a:t>
            </a:r>
            <a:r>
              <a:rPr lang="vi-VN"/>
              <a:t>ư</a:t>
            </a:r>
            <a:r>
              <a:rPr lang="en-US"/>
              <a:t>ời khác nhau nên giá trị SNR cũng có sự khác nhau giữa các đối t</a:t>
            </a:r>
            <a:r>
              <a:rPr lang="vi-VN"/>
              <a:t>ư</a:t>
            </a:r>
            <a:r>
              <a:rPr lang="en-US"/>
              <a:t>ợng. SNR với tín hiệu ở l</a:t>
            </a:r>
            <a:r>
              <a:rPr lang="vi-VN"/>
              <a:t>ư</a:t>
            </a:r>
            <a:r>
              <a:rPr lang="en-US"/>
              <a:t>ng nhỏ h</a:t>
            </a:r>
            <a:r>
              <a:rPr lang="vi-VN"/>
              <a:t>ơ</a:t>
            </a:r>
            <a:r>
              <a:rPr lang="en-US"/>
              <a:t>n so với tay và chân do biên độ tín hiệu c</a:t>
            </a:r>
            <a:r>
              <a:rPr lang="vi-VN"/>
              <a:t>ơ</a:t>
            </a:r>
            <a:r>
              <a:rPr lang="en-US"/>
              <a:t> l</a:t>
            </a:r>
            <a:r>
              <a:rPr lang="vi-VN"/>
              <a:t>ư</a:t>
            </a:r>
            <a:r>
              <a:rPr lang="en-US"/>
              <a:t>ng rất bé.</a:t>
            </a:r>
          </a:p>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20</a:t>
            </a:fld>
            <a:endParaRPr lang="en-US"/>
          </a:p>
        </p:txBody>
      </p:sp>
    </p:spTree>
    <p:extLst>
      <p:ext uri="{BB962C8B-B14F-4D97-AF65-F5344CB8AC3E}">
        <p14:creationId xmlns:p14="http://schemas.microsoft.com/office/powerpoint/2010/main" val="282620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Trên hình lần l</a:t>
            </a:r>
            <a:r>
              <a:rPr lang="vi-VN"/>
              <a:t>ư</a:t>
            </a:r>
            <a:r>
              <a:rPr lang="en-US"/>
              <a:t>ợt là đồ thị biểu diễn hệ số t</a:t>
            </a:r>
            <a:r>
              <a:rPr lang="vi-VN"/>
              <a:t>ư</a:t>
            </a:r>
            <a:r>
              <a:rPr lang="en-US"/>
              <a:t>ơng quan của tín hiệu ở tay, chân và l</a:t>
            </a:r>
            <a:r>
              <a:rPr lang="vi-VN"/>
              <a:t>ư</a:t>
            </a:r>
            <a:r>
              <a:rPr lang="en-US"/>
              <a:t>ng theo các đối t</a:t>
            </a:r>
            <a:r>
              <a:rPr lang="vi-VN"/>
              <a:t>ư</a:t>
            </a:r>
            <a:r>
              <a:rPr lang="en-US"/>
              <a:t>ợng đo. Màu xanh là t</a:t>
            </a:r>
            <a:r>
              <a:rPr lang="vi-VN"/>
              <a:t>ư</a:t>
            </a:r>
            <a:r>
              <a:rPr lang="en-US"/>
              <a:t>ơng quan giữa tín hiệu với Ag/AgCl và graphene loại nylon. Màu cam là t</a:t>
            </a:r>
            <a:r>
              <a:rPr lang="vi-VN"/>
              <a:t>ư</a:t>
            </a:r>
            <a:r>
              <a:rPr lang="en-US"/>
              <a:t>ơng quan giữa tín hiệu với Ag/AgCl và graphene loại polyester.</a:t>
            </a:r>
          </a:p>
          <a:p>
            <a:r>
              <a:rPr lang="en-US"/>
              <a:t>Hệ số t</a:t>
            </a:r>
            <a:r>
              <a:rPr lang="vi-VN"/>
              <a:t>ư</a:t>
            </a:r>
            <a:r>
              <a:rPr lang="en-US"/>
              <a:t>ơng quan dao động từ 0.67 đến 0.82, tức độ t</a:t>
            </a:r>
            <a:r>
              <a:rPr lang="vi-VN"/>
              <a:t>ư</a:t>
            </a:r>
            <a:r>
              <a:rPr lang="en-US"/>
              <a:t>ơng quan của hai tín hiệu khá cao.</a:t>
            </a:r>
          </a:p>
          <a:p>
            <a:r>
              <a:rPr lang="en-US"/>
              <a:t>Từ các kết quả trên, có thể thấy rằng tín hiệu thu đ</a:t>
            </a:r>
            <a:r>
              <a:rPr lang="vi-VN"/>
              <a:t>ư</a:t>
            </a:r>
            <a:r>
              <a:rPr lang="en-US"/>
              <a:t>ợc từ graphene có chất l</a:t>
            </a:r>
            <a:r>
              <a:rPr lang="vi-VN"/>
              <a:t>ư</a:t>
            </a:r>
            <a:r>
              <a:rPr lang="en-US"/>
              <a:t>ợng tư</a:t>
            </a:r>
            <a:r>
              <a:rPr lang="vi-VN"/>
              <a:t>ơ</a:t>
            </a:r>
            <a:r>
              <a:rPr lang="en-US"/>
              <a:t>ng đ</a:t>
            </a:r>
            <a:r>
              <a:rPr lang="vi-VN"/>
              <a:t>ư</a:t>
            </a:r>
            <a:r>
              <a:rPr lang="en-US"/>
              <a:t>ơng với Ag/AgCl, hoàn toàn có khẻ năng thay thế cho cảm biến th</a:t>
            </a:r>
            <a:r>
              <a:rPr lang="vi-VN"/>
              <a:t>ư</a:t>
            </a:r>
            <a:r>
              <a:rPr lang="en-US"/>
              <a:t>ơng mại này.</a:t>
            </a:r>
          </a:p>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21</a:t>
            </a:fld>
            <a:endParaRPr lang="en-US"/>
          </a:p>
        </p:txBody>
      </p:sp>
    </p:spTree>
    <p:extLst>
      <p:ext uri="{BB962C8B-B14F-4D97-AF65-F5344CB8AC3E}">
        <p14:creationId xmlns:p14="http://schemas.microsoft.com/office/powerpoint/2010/main" val="867413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BLE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mạch</a:t>
            </a:r>
            <a:r>
              <a:rPr lang="en-US" sz="1200" kern="1200" dirty="0">
                <a:solidFill>
                  <a:schemeClr val="tx1"/>
                </a:solidFill>
                <a:effectLst/>
                <a:latin typeface="+mn-lt"/>
                <a:ea typeface="+mn-ea"/>
                <a:cs typeface="+mn-cs"/>
              </a:rPr>
              <a:t> analog,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app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Bluetooth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gói</a:t>
            </a:r>
            <a:r>
              <a:rPr lang="en-US" sz="1200" kern="1200" dirty="0">
                <a:solidFill>
                  <a:schemeClr val="tx1"/>
                </a:solidFill>
                <a:effectLst/>
                <a:latin typeface="+mn-lt"/>
                <a:ea typeface="+mn-ea"/>
                <a:cs typeface="+mn-cs"/>
              </a:rPr>
              <a:t> 40bytes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gói</a:t>
            </a:r>
            <a:r>
              <a:rPr lang="en-US" sz="1200" kern="1200" dirty="0">
                <a:solidFill>
                  <a:schemeClr val="tx1"/>
                </a:solidFill>
                <a:effectLst/>
                <a:latin typeface="+mn-lt"/>
                <a:ea typeface="+mn-ea"/>
                <a:cs typeface="+mn-cs"/>
              </a:rPr>
              <a:t> 20ms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90B4BF8-446B-4E1C-A48C-8E7781230C0F}" type="slidenum">
              <a:rPr lang="en-US" smtClean="0"/>
              <a:t>25</a:t>
            </a:fld>
            <a:endParaRPr lang="en-US"/>
          </a:p>
        </p:txBody>
      </p:sp>
    </p:spTree>
    <p:extLst>
      <p:ext uri="{BB962C8B-B14F-4D97-AF65-F5344CB8AC3E}">
        <p14:creationId xmlns:p14="http://schemas.microsoft.com/office/powerpoint/2010/main" val="407888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BLE controller.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setup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driver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microcontroller.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timer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EMG </a:t>
            </a:r>
            <a:r>
              <a:rPr lang="en-US" sz="1200" kern="1200" dirty="0" err="1">
                <a:solidFill>
                  <a:schemeClr val="tx1"/>
                </a:solidFill>
                <a:effectLst/>
                <a:latin typeface="+mn-lt"/>
                <a:ea typeface="+mn-ea"/>
                <a:cs typeface="+mn-cs"/>
              </a:rPr>
              <a:t>rồi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qua BLE. App Android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BLE, </a:t>
            </a:r>
            <a:r>
              <a:rPr lang="en-US" sz="1200" kern="1200" dirty="0" err="1">
                <a:solidFill>
                  <a:schemeClr val="tx1"/>
                </a:solidFill>
                <a:effectLst/>
                <a:latin typeface="+mn-lt"/>
                <a:ea typeface="+mn-ea"/>
                <a:cs typeface="+mn-cs"/>
              </a:rPr>
              <a:t>xử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EMG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90B4BF8-446B-4E1C-A48C-8E7781230C0F}" type="slidenum">
              <a:rPr lang="en-US" smtClean="0"/>
              <a:t>26</a:t>
            </a:fld>
            <a:endParaRPr lang="en-US"/>
          </a:p>
        </p:txBody>
      </p:sp>
    </p:spTree>
    <p:extLst>
      <p:ext uri="{BB962C8B-B14F-4D97-AF65-F5344CB8AC3E}">
        <p14:creationId xmlns:p14="http://schemas.microsoft.com/office/powerpoint/2010/main" val="224347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a:t>Electromyography (EMG) </a:t>
            </a:r>
            <a:r>
              <a:rPr lang="en-US" dirty="0" err="1"/>
              <a:t>là</a:t>
            </a:r>
            <a:r>
              <a:rPr lang="en-US" dirty="0"/>
              <a:t> </a:t>
            </a:r>
            <a:r>
              <a:rPr lang="en-US" dirty="0" err="1"/>
              <a:t>điện</a:t>
            </a:r>
            <a:r>
              <a:rPr lang="en-US" dirty="0"/>
              <a:t> c</a:t>
            </a:r>
            <a:r>
              <a:rPr lang="vi-VN" dirty="0"/>
              <a:t>ơ</a:t>
            </a:r>
            <a:r>
              <a:rPr lang="en-US" dirty="0"/>
              <a:t> đ</a:t>
            </a:r>
            <a:r>
              <a:rPr lang="vi-VN" dirty="0"/>
              <a:t>ư</a:t>
            </a:r>
            <a:r>
              <a:rPr lang="en-US" dirty="0" err="1"/>
              <a:t>ợc</a:t>
            </a:r>
            <a:r>
              <a:rPr lang="en-US" dirty="0"/>
              <a:t> </a:t>
            </a:r>
            <a:r>
              <a:rPr lang="en-US" dirty="0" err="1"/>
              <a:t>ứng</a:t>
            </a:r>
            <a:r>
              <a:rPr lang="en-US" dirty="0"/>
              <a:t> </a:t>
            </a:r>
            <a:r>
              <a:rPr lang="en-US" dirty="0" err="1"/>
              <a:t>dụng</a:t>
            </a:r>
            <a:r>
              <a:rPr lang="en-US" dirty="0"/>
              <a:t> </a:t>
            </a:r>
            <a:r>
              <a:rPr lang="en-US" dirty="0" err="1"/>
              <a:t>để</a:t>
            </a:r>
            <a:r>
              <a:rPr lang="en-US" dirty="0"/>
              <a:t> </a:t>
            </a:r>
            <a:r>
              <a:rPr lang="en-US" dirty="0" err="1"/>
              <a:t>đo</a:t>
            </a:r>
            <a:r>
              <a:rPr lang="en-US" dirty="0"/>
              <a:t> </a:t>
            </a:r>
            <a:r>
              <a:rPr lang="en-US" dirty="0" err="1"/>
              <a:t>đạc</a:t>
            </a:r>
            <a:r>
              <a:rPr lang="en-US" dirty="0"/>
              <a:t> </a:t>
            </a:r>
            <a:r>
              <a:rPr lang="en-US" dirty="0" err="1"/>
              <a:t>dòng</a:t>
            </a:r>
            <a:r>
              <a:rPr lang="en-US" dirty="0"/>
              <a:t> </a:t>
            </a:r>
            <a:r>
              <a:rPr lang="en-US" dirty="0" err="1"/>
              <a:t>điện</a:t>
            </a:r>
            <a:r>
              <a:rPr lang="en-US" dirty="0"/>
              <a:t> đ</a:t>
            </a:r>
            <a:r>
              <a:rPr lang="vi-VN" dirty="0"/>
              <a:t>ư</a:t>
            </a:r>
            <a:r>
              <a:rPr lang="en-US" dirty="0" err="1"/>
              <a:t>ợc</a:t>
            </a:r>
            <a:r>
              <a:rPr lang="en-US" dirty="0"/>
              <a:t> </a:t>
            </a:r>
            <a:r>
              <a:rPr lang="en-US" dirty="0" err="1"/>
              <a:t>sinh</a:t>
            </a:r>
            <a:r>
              <a:rPr lang="en-US" dirty="0"/>
              <a:t> ra ở c</a:t>
            </a:r>
            <a:r>
              <a:rPr lang="vi-VN" dirty="0"/>
              <a:t>ơ</a:t>
            </a:r>
            <a:r>
              <a:rPr lang="en-US" dirty="0"/>
              <a:t> </a:t>
            </a:r>
            <a:r>
              <a:rPr lang="en-US" dirty="0" err="1"/>
              <a:t>bắp</a:t>
            </a:r>
            <a:r>
              <a:rPr lang="en-US" dirty="0"/>
              <a:t> </a:t>
            </a:r>
            <a:r>
              <a:rPr lang="en-US" dirty="0" err="1"/>
              <a:t>trong</a:t>
            </a:r>
            <a:r>
              <a:rPr lang="en-US" dirty="0"/>
              <a:t> </a:t>
            </a:r>
            <a:r>
              <a:rPr lang="en-US" dirty="0" err="1"/>
              <a:t>quá</a:t>
            </a:r>
            <a:r>
              <a:rPr lang="en-US" dirty="0"/>
              <a:t> </a:t>
            </a:r>
            <a:r>
              <a:rPr lang="en-US" dirty="0" err="1"/>
              <a:t>trình</a:t>
            </a:r>
            <a:r>
              <a:rPr lang="en-US" dirty="0"/>
              <a:t> co </a:t>
            </a:r>
            <a:r>
              <a:rPr lang="en-US" dirty="0" err="1"/>
              <a:t>bóp</a:t>
            </a:r>
            <a:r>
              <a:rPr lang="en-US" dirty="0"/>
              <a:t> </a:t>
            </a:r>
            <a:r>
              <a:rPr lang="en-US" dirty="0" err="1"/>
              <a:t>diễn</a:t>
            </a:r>
            <a:r>
              <a:rPr lang="en-US" dirty="0"/>
              <a:t> </a:t>
            </a:r>
            <a:r>
              <a:rPr lang="en-US" dirty="0" err="1"/>
              <a:t>tả</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thần</a:t>
            </a:r>
            <a:r>
              <a:rPr lang="en-US" dirty="0"/>
              <a:t> </a:t>
            </a:r>
            <a:r>
              <a:rPr lang="en-US" dirty="0" err="1"/>
              <a:t>kinh</a:t>
            </a:r>
            <a:r>
              <a:rPr lang="en-US" dirty="0"/>
              <a:t> – c</a:t>
            </a:r>
            <a:r>
              <a:rPr lang="vi-VN" dirty="0"/>
              <a:t>ơ</a:t>
            </a:r>
            <a:r>
              <a:rPr lang="en-US" dirty="0"/>
              <a:t>. EMG </a:t>
            </a:r>
            <a:r>
              <a:rPr lang="en-US" dirty="0" err="1"/>
              <a:t>là</a:t>
            </a:r>
            <a:r>
              <a:rPr lang="en-US" dirty="0"/>
              <a:t> </a:t>
            </a:r>
            <a:r>
              <a:rPr lang="en-US" dirty="0" err="1"/>
              <a:t>một</a:t>
            </a:r>
            <a:r>
              <a:rPr lang="en-US" dirty="0"/>
              <a:t> </a:t>
            </a:r>
            <a:r>
              <a:rPr lang="en-US" dirty="0" err="1"/>
              <a:t>dạng</a:t>
            </a:r>
            <a:r>
              <a:rPr lang="en-US" dirty="0"/>
              <a:t> </a:t>
            </a:r>
            <a:r>
              <a:rPr lang="en-US" dirty="0" err="1"/>
              <a:t>tín</a:t>
            </a:r>
            <a:r>
              <a:rPr lang="en-US" dirty="0"/>
              <a:t> </a:t>
            </a:r>
            <a:r>
              <a:rPr lang="en-US" dirty="0" err="1"/>
              <a:t>hiệu</a:t>
            </a:r>
            <a:r>
              <a:rPr lang="en-US" dirty="0"/>
              <a:t> </a:t>
            </a:r>
            <a:r>
              <a:rPr lang="en-US" dirty="0" err="1"/>
              <a:t>điện</a:t>
            </a:r>
            <a:r>
              <a:rPr lang="en-US" dirty="0"/>
              <a:t> </a:t>
            </a:r>
            <a:r>
              <a:rPr lang="en-US" dirty="0" err="1"/>
              <a:t>sinh</a:t>
            </a:r>
            <a:r>
              <a:rPr lang="en-US" dirty="0"/>
              <a:t> </a:t>
            </a:r>
            <a:r>
              <a:rPr lang="en-US" dirty="0" err="1"/>
              <a:t>học</a:t>
            </a:r>
            <a:r>
              <a:rPr lang="en-US" dirty="0"/>
              <a:t> </a:t>
            </a:r>
            <a:r>
              <a:rPr lang="en-US" dirty="0" err="1"/>
              <a:t>rất</a:t>
            </a:r>
            <a:r>
              <a:rPr lang="en-US" dirty="0"/>
              <a:t> </a:t>
            </a:r>
            <a:r>
              <a:rPr lang="en-US" dirty="0" err="1"/>
              <a:t>quan</a:t>
            </a:r>
            <a:r>
              <a:rPr lang="en-US" dirty="0"/>
              <a:t> </a:t>
            </a:r>
            <a:r>
              <a:rPr lang="en-US" dirty="0" err="1"/>
              <a:t>trọng</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chẩn</a:t>
            </a:r>
            <a:r>
              <a:rPr lang="en-US" dirty="0"/>
              <a:t> </a:t>
            </a:r>
            <a:r>
              <a:rPr lang="en-US" dirty="0" err="1"/>
              <a:t>đoán</a:t>
            </a:r>
            <a:r>
              <a:rPr lang="en-US" dirty="0"/>
              <a:t> </a:t>
            </a:r>
            <a:r>
              <a:rPr lang="en-US" dirty="0" err="1"/>
              <a:t>cao</a:t>
            </a:r>
            <a:r>
              <a:rPr lang="en-US" dirty="0"/>
              <a:t> </a:t>
            </a:r>
            <a:r>
              <a:rPr lang="en-US" dirty="0" err="1"/>
              <a:t>cho</a:t>
            </a:r>
            <a:r>
              <a:rPr lang="en-US" dirty="0"/>
              <a:t> </a:t>
            </a:r>
            <a:r>
              <a:rPr lang="en-US" dirty="0" err="1"/>
              <a:t>rất</a:t>
            </a:r>
            <a:r>
              <a:rPr lang="en-US" dirty="0"/>
              <a:t> </a:t>
            </a:r>
            <a:r>
              <a:rPr lang="en-US" dirty="0" err="1"/>
              <a:t>nhiều</a:t>
            </a:r>
            <a:r>
              <a:rPr lang="en-US" dirty="0"/>
              <a:t> </a:t>
            </a:r>
            <a:r>
              <a:rPr lang="en-US" dirty="0" err="1"/>
              <a:t>bệnh</a:t>
            </a:r>
            <a:r>
              <a:rPr lang="en-US" dirty="0"/>
              <a:t> </a:t>
            </a:r>
            <a:r>
              <a:rPr lang="en-US" dirty="0" err="1"/>
              <a:t>về</a:t>
            </a:r>
            <a:r>
              <a:rPr lang="en-US" dirty="0"/>
              <a:t> c</a:t>
            </a:r>
            <a:r>
              <a:rPr lang="vi-VN" dirty="0"/>
              <a:t>ơ</a:t>
            </a:r>
            <a:r>
              <a:rPr lang="en-US" dirty="0"/>
              <a:t> </a:t>
            </a:r>
            <a:r>
              <a:rPr lang="en-US" dirty="0" err="1"/>
              <a:t>và</a:t>
            </a:r>
            <a:r>
              <a:rPr lang="en-US" dirty="0"/>
              <a:t> </a:t>
            </a:r>
            <a:r>
              <a:rPr lang="en-US" dirty="0" err="1"/>
              <a:t>thần</a:t>
            </a:r>
            <a:r>
              <a:rPr lang="en-US" dirty="0"/>
              <a:t> </a:t>
            </a:r>
            <a:r>
              <a:rPr lang="en-US" dirty="0" err="1"/>
              <a:t>kinh</a:t>
            </a:r>
            <a:r>
              <a:rPr lang="en-US" dirty="0"/>
              <a:t>. </a:t>
            </a:r>
          </a:p>
          <a:p>
            <a:r>
              <a:rPr lang="en-US" dirty="0" err="1"/>
              <a:t>Nó</a:t>
            </a:r>
            <a:r>
              <a:rPr lang="en-US" dirty="0"/>
              <a:t> đ</a:t>
            </a:r>
            <a:r>
              <a:rPr lang="vi-VN" dirty="0"/>
              <a:t>ư</a:t>
            </a:r>
            <a:r>
              <a:rPr lang="en-US" dirty="0" err="1"/>
              <a:t>ợc</a:t>
            </a:r>
            <a:r>
              <a:rPr lang="en-US" dirty="0"/>
              <a:t> </a:t>
            </a:r>
            <a:r>
              <a:rPr lang="en-US" dirty="0" err="1"/>
              <a:t>ứng</a:t>
            </a:r>
            <a:r>
              <a:rPr lang="en-US" dirty="0"/>
              <a:t> </a:t>
            </a:r>
            <a:r>
              <a:rPr lang="en-US" dirty="0" err="1"/>
              <a:t>dụng</a:t>
            </a:r>
            <a:r>
              <a:rPr lang="en-US" dirty="0"/>
              <a:t> </a:t>
            </a:r>
            <a:r>
              <a:rPr lang="en-US" dirty="0" err="1"/>
              <a:t>nhiều</a:t>
            </a:r>
            <a:r>
              <a:rPr lang="en-US" dirty="0"/>
              <a:t> </a:t>
            </a:r>
            <a:r>
              <a:rPr lang="en-US" dirty="0" err="1"/>
              <a:t>nhất</a:t>
            </a:r>
            <a:r>
              <a:rPr lang="en-US" dirty="0"/>
              <a:t> </a:t>
            </a:r>
            <a:r>
              <a:rPr lang="en-US" dirty="0" err="1"/>
              <a:t>trong</a:t>
            </a:r>
            <a:r>
              <a:rPr lang="en-US" dirty="0"/>
              <a:t> </a:t>
            </a:r>
            <a:r>
              <a:rPr lang="en-US" dirty="0" err="1"/>
              <a:t>chẩn</a:t>
            </a:r>
            <a:r>
              <a:rPr lang="en-US" dirty="0"/>
              <a:t> </a:t>
            </a:r>
            <a:r>
              <a:rPr lang="en-US" dirty="0" err="1"/>
              <a:t>đoán</a:t>
            </a:r>
            <a:r>
              <a:rPr lang="en-US" dirty="0"/>
              <a:t> y </a:t>
            </a:r>
            <a:r>
              <a:rPr lang="en-US" dirty="0" err="1"/>
              <a:t>tế</a:t>
            </a:r>
            <a:r>
              <a:rPr lang="en-US" dirty="0"/>
              <a:t>, </a:t>
            </a:r>
            <a:r>
              <a:rPr lang="en-US" dirty="0" err="1"/>
              <a:t>trong</a:t>
            </a:r>
            <a:r>
              <a:rPr lang="en-US" dirty="0"/>
              <a:t> </a:t>
            </a:r>
            <a:r>
              <a:rPr lang="en-US" dirty="0" err="1"/>
              <a:t>tập</a:t>
            </a:r>
            <a:r>
              <a:rPr lang="en-US" dirty="0"/>
              <a:t> </a:t>
            </a:r>
            <a:r>
              <a:rPr lang="en-US" dirty="0" err="1"/>
              <a:t>luyện</a:t>
            </a:r>
            <a:r>
              <a:rPr lang="en-US" dirty="0"/>
              <a:t> </a:t>
            </a:r>
            <a:r>
              <a:rPr lang="en-US" dirty="0" err="1"/>
              <a:t>thể</a:t>
            </a:r>
            <a:r>
              <a:rPr lang="en-US" dirty="0"/>
              <a:t> </a:t>
            </a:r>
            <a:r>
              <a:rPr lang="en-US" dirty="0" err="1"/>
              <a:t>thao</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trong</a:t>
            </a:r>
            <a:r>
              <a:rPr lang="en-US" dirty="0"/>
              <a:t> </a:t>
            </a:r>
            <a:r>
              <a:rPr lang="en-US" dirty="0" err="1"/>
              <a:t>nghiên</a:t>
            </a:r>
            <a:r>
              <a:rPr lang="en-US" dirty="0"/>
              <a:t> </a:t>
            </a:r>
            <a:r>
              <a:rPr lang="en-US" dirty="0" err="1"/>
              <a:t>cứu</a:t>
            </a:r>
            <a:r>
              <a:rPr lang="en-US" dirty="0"/>
              <a:t> c</a:t>
            </a:r>
            <a:r>
              <a:rPr lang="vi-VN" dirty="0"/>
              <a:t>ơ</a:t>
            </a:r>
            <a:r>
              <a:rPr lang="en-US" dirty="0"/>
              <a:t> </a:t>
            </a:r>
            <a:r>
              <a:rPr lang="en-US" dirty="0" err="1"/>
              <a:t>sinh</a:t>
            </a:r>
            <a:r>
              <a:rPr lang="en-US" dirty="0"/>
              <a:t> </a:t>
            </a:r>
            <a:r>
              <a:rPr lang="en-US" dirty="0" err="1"/>
              <a:t>học</a:t>
            </a:r>
            <a:r>
              <a:rPr lang="en-US" dirty="0"/>
              <a:t>. </a:t>
            </a:r>
          </a:p>
          <a:p>
            <a:pPr marL="171450" indent="-171450">
              <a:buFont typeface="Arial" panose="020B0604020202020204" pitchFamily="34" charset="0"/>
              <a:buChar char="•"/>
            </a:pPr>
            <a:r>
              <a:rPr lang="en-US" dirty="0" err="1"/>
              <a:t>Chẩn</a:t>
            </a:r>
            <a:r>
              <a:rPr lang="en-US" dirty="0"/>
              <a:t> </a:t>
            </a:r>
            <a:r>
              <a:rPr lang="en-US" dirty="0" err="1"/>
              <a:t>đoán</a:t>
            </a:r>
            <a:r>
              <a:rPr lang="en-US" dirty="0"/>
              <a:t> y </a:t>
            </a:r>
            <a:r>
              <a:rPr lang="en-US" dirty="0" err="1"/>
              <a:t>tế</a:t>
            </a:r>
            <a:r>
              <a:rPr lang="en-US" dirty="0"/>
              <a:t>: </a:t>
            </a:r>
            <a:r>
              <a:rPr lang="en-US" dirty="0" err="1"/>
              <a:t>phát</a:t>
            </a:r>
            <a:r>
              <a:rPr lang="en-US" dirty="0"/>
              <a:t> </a:t>
            </a:r>
            <a:r>
              <a:rPr lang="en-US" dirty="0" err="1"/>
              <a:t>hiện</a:t>
            </a:r>
            <a:r>
              <a:rPr lang="en-US" dirty="0"/>
              <a:t> </a:t>
            </a:r>
            <a:r>
              <a:rPr lang="en-US" dirty="0" err="1"/>
              <a:t>các</a:t>
            </a:r>
            <a:r>
              <a:rPr lang="en-US" dirty="0"/>
              <a:t> </a:t>
            </a:r>
            <a:r>
              <a:rPr lang="en-US" dirty="0" err="1"/>
              <a:t>bệnh</a:t>
            </a:r>
            <a:r>
              <a:rPr lang="en-US" dirty="0"/>
              <a:t> </a:t>
            </a:r>
            <a:r>
              <a:rPr lang="en-US" dirty="0" err="1"/>
              <a:t>về</a:t>
            </a:r>
            <a:r>
              <a:rPr lang="en-US" dirty="0"/>
              <a:t> </a:t>
            </a:r>
            <a:r>
              <a:rPr lang="en-US" dirty="0" err="1"/>
              <a:t>thần</a:t>
            </a:r>
            <a:r>
              <a:rPr lang="en-US" dirty="0"/>
              <a:t> </a:t>
            </a:r>
            <a:r>
              <a:rPr lang="en-US" dirty="0" err="1"/>
              <a:t>kinh</a:t>
            </a:r>
            <a:r>
              <a:rPr lang="en-US" dirty="0"/>
              <a:t> – c</a:t>
            </a:r>
            <a:r>
              <a:rPr lang="vi-VN" dirty="0"/>
              <a:t>ơ</a:t>
            </a:r>
            <a:r>
              <a:rPr lang="en-US" dirty="0"/>
              <a:t> </a:t>
            </a:r>
            <a:r>
              <a:rPr lang="en-US" dirty="0" err="1"/>
              <a:t>nh</a:t>
            </a:r>
            <a:r>
              <a:rPr lang="vi-VN" dirty="0"/>
              <a:t>ư</a:t>
            </a:r>
            <a:r>
              <a:rPr lang="en-US" dirty="0"/>
              <a:t> </a:t>
            </a:r>
            <a:r>
              <a:rPr lang="en-US" dirty="0" err="1"/>
              <a:t>rối</a:t>
            </a:r>
            <a:r>
              <a:rPr lang="en-US" dirty="0"/>
              <a:t> </a:t>
            </a:r>
            <a:r>
              <a:rPr lang="en-US" dirty="0" err="1"/>
              <a:t>loạn</a:t>
            </a:r>
            <a:r>
              <a:rPr lang="en-US" dirty="0"/>
              <a:t> </a:t>
            </a:r>
            <a:r>
              <a:rPr lang="en-US" dirty="0" err="1"/>
              <a:t>thần</a:t>
            </a:r>
            <a:r>
              <a:rPr lang="en-US" dirty="0"/>
              <a:t> </a:t>
            </a:r>
            <a:r>
              <a:rPr lang="en-US" dirty="0" err="1"/>
              <a:t>kinh</a:t>
            </a:r>
            <a:r>
              <a:rPr lang="en-US" dirty="0"/>
              <a:t> </a:t>
            </a:r>
            <a:r>
              <a:rPr lang="en-US" dirty="0" err="1"/>
              <a:t>ngoại</a:t>
            </a:r>
            <a:r>
              <a:rPr lang="en-US" dirty="0"/>
              <a:t> </a:t>
            </a:r>
            <a:r>
              <a:rPr lang="en-US" dirty="0" err="1"/>
              <a:t>biên</a:t>
            </a:r>
            <a:r>
              <a:rPr lang="en-US" dirty="0"/>
              <a:t>, </a:t>
            </a:r>
            <a:r>
              <a:rPr lang="en-US" dirty="0" err="1"/>
              <a:t>bệnh</a:t>
            </a:r>
            <a:r>
              <a:rPr lang="en-US" dirty="0"/>
              <a:t> </a:t>
            </a:r>
            <a:r>
              <a:rPr lang="en-US" dirty="0" err="1"/>
              <a:t>nh</a:t>
            </a:r>
            <a:r>
              <a:rPr lang="vi-VN" dirty="0"/>
              <a:t>ư</a:t>
            </a:r>
            <a:r>
              <a:rPr lang="en-US" dirty="0" err="1"/>
              <a:t>ợc</a:t>
            </a:r>
            <a:r>
              <a:rPr lang="en-US" dirty="0"/>
              <a:t> c</a:t>
            </a:r>
            <a:r>
              <a:rPr lang="vi-VN" dirty="0"/>
              <a:t>ơ</a:t>
            </a:r>
            <a:r>
              <a:rPr lang="en-US" dirty="0"/>
              <a:t>, </a:t>
            </a:r>
            <a:r>
              <a:rPr lang="en-US" dirty="0" err="1"/>
              <a:t>viêm</a:t>
            </a:r>
            <a:r>
              <a:rPr lang="en-US" dirty="0"/>
              <a:t> </a:t>
            </a:r>
            <a:r>
              <a:rPr lang="en-US" dirty="0" err="1"/>
              <a:t>đa</a:t>
            </a:r>
            <a:r>
              <a:rPr lang="en-US" dirty="0"/>
              <a:t> c</a:t>
            </a:r>
            <a:r>
              <a:rPr lang="vi-VN" dirty="0"/>
              <a:t>ơ</a:t>
            </a:r>
            <a:r>
              <a:rPr lang="en-US" dirty="0"/>
              <a:t>, </a:t>
            </a:r>
            <a:r>
              <a:rPr lang="en-US" dirty="0" err="1"/>
              <a:t>đau</a:t>
            </a:r>
            <a:r>
              <a:rPr lang="en-US" dirty="0"/>
              <a:t> l</a:t>
            </a:r>
            <a:r>
              <a:rPr lang="vi-VN" dirty="0"/>
              <a:t>ư</a:t>
            </a:r>
            <a:r>
              <a:rPr lang="en-US" dirty="0"/>
              <a:t>ng,…</a:t>
            </a:r>
          </a:p>
          <a:p>
            <a:pPr marL="171450" indent="-171450">
              <a:buFont typeface="Arial" panose="020B0604020202020204" pitchFamily="34" charset="0"/>
              <a:buChar char="•"/>
            </a:pPr>
            <a:r>
              <a:rPr lang="en-US" dirty="0" err="1"/>
              <a:t>Thể</a:t>
            </a:r>
            <a:r>
              <a:rPr lang="en-US" dirty="0"/>
              <a:t> </a:t>
            </a:r>
            <a:r>
              <a:rPr lang="en-US" dirty="0" err="1"/>
              <a:t>thao</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hoạt</a:t>
            </a:r>
            <a:r>
              <a:rPr lang="en-US" dirty="0"/>
              <a:t> </a:t>
            </a:r>
            <a:r>
              <a:rPr lang="en-US" dirty="0" err="1"/>
              <a:t>động</a:t>
            </a:r>
            <a:r>
              <a:rPr lang="en-US" dirty="0"/>
              <a:t> </a:t>
            </a:r>
            <a:r>
              <a:rPr lang="en-US" dirty="0" err="1"/>
              <a:t>của</a:t>
            </a:r>
            <a:r>
              <a:rPr lang="en-US" dirty="0"/>
              <a:t> c</a:t>
            </a:r>
            <a:r>
              <a:rPr lang="vi-VN" dirty="0"/>
              <a:t>ơ</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chất</a:t>
            </a:r>
            <a:r>
              <a:rPr lang="en-US" dirty="0"/>
              <a:t> l</a:t>
            </a:r>
            <a:r>
              <a:rPr lang="vi-VN" dirty="0"/>
              <a:t>ư</a:t>
            </a:r>
            <a:r>
              <a:rPr lang="en-US" dirty="0" err="1"/>
              <a:t>ợng</a:t>
            </a:r>
            <a:r>
              <a:rPr lang="en-US" dirty="0"/>
              <a:t> </a:t>
            </a:r>
            <a:r>
              <a:rPr lang="en-US" dirty="0" err="1"/>
              <a:t>huấn</a:t>
            </a:r>
            <a:r>
              <a:rPr lang="en-US" dirty="0"/>
              <a:t> </a:t>
            </a:r>
            <a:r>
              <a:rPr lang="en-US" dirty="0" err="1"/>
              <a:t>luyện</a:t>
            </a:r>
            <a:r>
              <a:rPr lang="en-US" dirty="0"/>
              <a:t> hay </a:t>
            </a:r>
            <a:r>
              <a:rPr lang="en-US" dirty="0" err="1"/>
              <a:t>phát</a:t>
            </a:r>
            <a:r>
              <a:rPr lang="en-US" dirty="0"/>
              <a:t> </a:t>
            </a:r>
            <a:r>
              <a:rPr lang="en-US" dirty="0" err="1"/>
              <a:t>hiện</a:t>
            </a:r>
            <a:r>
              <a:rPr lang="en-US" dirty="0"/>
              <a:t> </a:t>
            </a:r>
            <a:r>
              <a:rPr lang="en-US" dirty="0" err="1"/>
              <a:t>lỗi</a:t>
            </a:r>
            <a:r>
              <a:rPr lang="en-US" dirty="0"/>
              <a:t> </a:t>
            </a:r>
            <a:r>
              <a:rPr lang="en-US" dirty="0" err="1"/>
              <a:t>khi</a:t>
            </a:r>
            <a:r>
              <a:rPr lang="en-US" dirty="0"/>
              <a:t> </a:t>
            </a:r>
            <a:r>
              <a:rPr lang="en-US" dirty="0" err="1"/>
              <a:t>luyện</a:t>
            </a:r>
            <a:r>
              <a:rPr lang="en-US" dirty="0"/>
              <a:t> </a:t>
            </a:r>
            <a:r>
              <a:rPr lang="en-US" dirty="0" err="1"/>
              <a:t>tập</a:t>
            </a:r>
            <a:endParaRPr lang="en-US" dirty="0"/>
          </a:p>
          <a:p>
            <a:pPr marL="171450" indent="-171450">
              <a:buFont typeface="Arial" panose="020B0604020202020204" pitchFamily="34" charset="0"/>
              <a:buChar char="•"/>
            </a:pPr>
            <a:r>
              <a:rPr lang="en-US" dirty="0" err="1"/>
              <a:t>Nghiên</a:t>
            </a:r>
            <a:r>
              <a:rPr lang="en-US" dirty="0"/>
              <a:t> </a:t>
            </a:r>
            <a:r>
              <a:rPr lang="en-US" dirty="0" err="1"/>
              <a:t>cứu</a:t>
            </a:r>
            <a:r>
              <a:rPr lang="en-US" dirty="0"/>
              <a:t> c</a:t>
            </a:r>
            <a:r>
              <a:rPr lang="vi-VN" dirty="0"/>
              <a:t>ơ</a:t>
            </a:r>
            <a:r>
              <a:rPr lang="en-US" dirty="0"/>
              <a:t> </a:t>
            </a:r>
            <a:r>
              <a:rPr lang="en-US" dirty="0" err="1"/>
              <a:t>sinh</a:t>
            </a:r>
            <a:r>
              <a:rPr lang="en-US" dirty="0"/>
              <a:t> </a:t>
            </a:r>
            <a:r>
              <a:rPr lang="en-US" dirty="0" err="1"/>
              <a:t>học</a:t>
            </a:r>
            <a:r>
              <a:rPr lang="en-US" dirty="0"/>
              <a:t>: </a:t>
            </a:r>
            <a:r>
              <a:rPr lang="en-US" sz="1200" b="0" i="0" u="none" strike="noStrike" cap="none" spc="-1" dirty="0" err="1">
                <a:solidFill>
                  <a:srgbClr val="1C1C1C"/>
                </a:solidFill>
                <a:latin typeface="+mn-lt"/>
                <a:ea typeface="Calibri"/>
                <a:cs typeface="Calibri"/>
                <a:sym typeface="Calibri"/>
              </a:rPr>
              <a:t>tìm</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hiểu</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về</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cách</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não</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bộ</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vận</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hành</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các</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khối</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cơ</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bắp</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của</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cơ</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thể</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các</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hoạt</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động</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liên</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quan</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đến</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sử</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dụng</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cơ</a:t>
            </a:r>
            <a:r>
              <a:rPr lang="en-US" sz="1200" b="0" i="0" u="none" strike="noStrike" cap="none" spc="-1" dirty="0">
                <a:solidFill>
                  <a:srgbClr val="1C1C1C"/>
                </a:solidFill>
                <a:latin typeface="+mn-lt"/>
                <a:ea typeface="Calibri"/>
                <a:cs typeface="Calibri"/>
                <a:sym typeface="Calibri"/>
              </a:rPr>
              <a:t> </a:t>
            </a:r>
            <a:r>
              <a:rPr lang="en-US" sz="1200" b="0" i="0" u="none" strike="noStrike" cap="none" spc="-1" dirty="0" err="1">
                <a:solidFill>
                  <a:srgbClr val="1C1C1C"/>
                </a:solidFill>
                <a:latin typeface="+mn-lt"/>
                <a:ea typeface="Calibri"/>
                <a:cs typeface="Calibri"/>
                <a:sym typeface="Calibri"/>
              </a:rPr>
              <a:t>bắp</a:t>
            </a:r>
            <a:endParaRPr lang="en-US" dirty="0"/>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4</a:t>
            </a:fld>
            <a:endParaRPr lang="en-US"/>
          </a:p>
        </p:txBody>
      </p:sp>
    </p:spTree>
    <p:extLst>
      <p:ext uri="{BB962C8B-B14F-4D97-AF65-F5344CB8AC3E}">
        <p14:creationId xmlns:p14="http://schemas.microsoft.com/office/powerpoint/2010/main" val="3940965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a:t>Hai </a:t>
            </a:r>
            <a:r>
              <a:rPr lang="en-US" dirty="0" err="1"/>
              <a:t>ph</a:t>
            </a:r>
            <a:r>
              <a:rPr lang="vi-VN" dirty="0"/>
              <a:t>ư</a:t>
            </a:r>
            <a:r>
              <a:rPr lang="en-US" dirty="0" err="1"/>
              <a:t>ơng</a:t>
            </a:r>
            <a:r>
              <a:rPr lang="en-US" dirty="0"/>
              <a:t> </a:t>
            </a:r>
            <a:r>
              <a:rPr lang="en-US" dirty="0" err="1"/>
              <a:t>pháp</a:t>
            </a:r>
            <a:r>
              <a:rPr lang="en-US" dirty="0"/>
              <a:t> </a:t>
            </a:r>
            <a:r>
              <a:rPr lang="en-US" dirty="0" err="1"/>
              <a:t>đo</a:t>
            </a:r>
            <a:r>
              <a:rPr lang="en-US" dirty="0"/>
              <a:t> </a:t>
            </a:r>
            <a:r>
              <a:rPr lang="en-US" dirty="0" err="1"/>
              <a:t>tín</a:t>
            </a:r>
            <a:r>
              <a:rPr lang="en-US" dirty="0"/>
              <a:t> </a:t>
            </a:r>
            <a:r>
              <a:rPr lang="en-US" dirty="0" err="1"/>
              <a:t>hiệu</a:t>
            </a:r>
            <a:r>
              <a:rPr lang="en-US" dirty="0"/>
              <a:t> </a:t>
            </a:r>
            <a:r>
              <a:rPr lang="en-US" dirty="0" err="1"/>
              <a:t>điện</a:t>
            </a:r>
            <a:r>
              <a:rPr lang="en-US" dirty="0"/>
              <a:t> c</a:t>
            </a:r>
            <a:r>
              <a:rPr lang="vi-VN" dirty="0"/>
              <a:t>ơ</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hiện</a:t>
            </a:r>
            <a:r>
              <a:rPr lang="en-US" dirty="0"/>
              <a:t> nay </a:t>
            </a:r>
            <a:r>
              <a:rPr lang="en-US" dirty="0" err="1"/>
              <a:t>là</a:t>
            </a:r>
            <a:r>
              <a:rPr lang="en-US" dirty="0"/>
              <a:t> : </a:t>
            </a:r>
            <a:r>
              <a:rPr lang="en-US" dirty="0" err="1"/>
              <a:t>đo</a:t>
            </a:r>
            <a:r>
              <a:rPr lang="en-US" dirty="0"/>
              <a:t> </a:t>
            </a:r>
            <a:r>
              <a:rPr lang="en-US" dirty="0" err="1"/>
              <a:t>điện</a:t>
            </a:r>
            <a:r>
              <a:rPr lang="en-US" dirty="0"/>
              <a:t> c</a:t>
            </a:r>
            <a:r>
              <a:rPr lang="vi-VN" dirty="0"/>
              <a:t>ơ</a:t>
            </a:r>
            <a:r>
              <a:rPr lang="en-US" dirty="0"/>
              <a:t> </a:t>
            </a:r>
            <a:r>
              <a:rPr lang="en-US" dirty="0" err="1"/>
              <a:t>bên</a:t>
            </a:r>
            <a:r>
              <a:rPr lang="en-US" dirty="0"/>
              <a:t> </a:t>
            </a:r>
            <a:r>
              <a:rPr lang="en-US" dirty="0" err="1"/>
              <a:t>trong</a:t>
            </a:r>
            <a:r>
              <a:rPr lang="en-US" dirty="0"/>
              <a:t> da </a:t>
            </a:r>
            <a:r>
              <a:rPr lang="en-US" dirty="0" err="1"/>
              <a:t>và</a:t>
            </a:r>
            <a:r>
              <a:rPr lang="en-US" dirty="0"/>
              <a:t> </a:t>
            </a:r>
            <a:r>
              <a:rPr lang="en-US" dirty="0" err="1"/>
              <a:t>đo</a:t>
            </a:r>
            <a:r>
              <a:rPr lang="en-US" dirty="0"/>
              <a:t> </a:t>
            </a:r>
            <a:r>
              <a:rPr lang="en-US" dirty="0" err="1"/>
              <a:t>điện</a:t>
            </a:r>
            <a:r>
              <a:rPr lang="en-US" dirty="0"/>
              <a:t> c</a:t>
            </a:r>
            <a:r>
              <a:rPr lang="vi-VN" dirty="0"/>
              <a:t>ơ</a:t>
            </a:r>
            <a:r>
              <a:rPr lang="en-US" dirty="0"/>
              <a:t> </a:t>
            </a:r>
            <a:r>
              <a:rPr lang="en-US" dirty="0" err="1"/>
              <a:t>bề</a:t>
            </a:r>
            <a:r>
              <a:rPr lang="en-US" dirty="0"/>
              <a:t> </a:t>
            </a:r>
            <a:r>
              <a:rPr lang="en-US" dirty="0" err="1"/>
              <a:t>mặt</a:t>
            </a:r>
            <a:r>
              <a:rPr lang="en-US" dirty="0"/>
              <a:t> da</a:t>
            </a:r>
          </a:p>
          <a:p>
            <a:r>
              <a:rPr lang="en-US" dirty="0"/>
              <a:t>Ph</a:t>
            </a:r>
            <a:r>
              <a:rPr lang="vi-VN" dirty="0"/>
              <a:t>ư</a:t>
            </a:r>
            <a:r>
              <a:rPr lang="en-US" dirty="0" err="1"/>
              <a:t>ơng</a:t>
            </a:r>
            <a:r>
              <a:rPr lang="en-US" dirty="0"/>
              <a:t> </a:t>
            </a:r>
            <a:r>
              <a:rPr lang="en-US" dirty="0" err="1"/>
              <a:t>pháp</a:t>
            </a:r>
            <a:r>
              <a:rPr lang="en-US" dirty="0"/>
              <a:t> </a:t>
            </a:r>
            <a:r>
              <a:rPr lang="en-US" dirty="0" err="1"/>
              <a:t>đo</a:t>
            </a:r>
            <a:r>
              <a:rPr lang="en-US" dirty="0"/>
              <a:t> </a:t>
            </a:r>
            <a:r>
              <a:rPr lang="en-US" dirty="0" err="1"/>
              <a:t>điện</a:t>
            </a:r>
            <a:r>
              <a:rPr lang="en-US" dirty="0"/>
              <a:t> c</a:t>
            </a:r>
            <a:r>
              <a:rPr lang="vi-VN" dirty="0"/>
              <a:t>ơ</a:t>
            </a:r>
            <a:r>
              <a:rPr lang="en-US" dirty="0"/>
              <a:t> </a:t>
            </a:r>
            <a:r>
              <a:rPr lang="en-US" dirty="0" err="1"/>
              <a:t>bên</a:t>
            </a:r>
            <a:r>
              <a:rPr lang="en-US" dirty="0"/>
              <a:t> </a:t>
            </a:r>
            <a:r>
              <a:rPr lang="en-US" dirty="0" err="1"/>
              <a:t>trong</a:t>
            </a:r>
            <a:r>
              <a:rPr lang="en-US" dirty="0"/>
              <a:t> da </a:t>
            </a:r>
            <a:r>
              <a:rPr lang="en-US" dirty="0" err="1"/>
              <a:t>th</a:t>
            </a:r>
            <a:r>
              <a:rPr lang="vi-VN" dirty="0"/>
              <a:t>ư</a:t>
            </a:r>
            <a:r>
              <a:rPr lang="en-US" dirty="0" err="1"/>
              <a:t>ờng</a:t>
            </a:r>
            <a:r>
              <a:rPr lang="en-US" dirty="0"/>
              <a:t> đ</a:t>
            </a:r>
            <a:r>
              <a:rPr lang="vi-VN" dirty="0"/>
              <a:t>ư</a:t>
            </a:r>
            <a:r>
              <a:rPr lang="en-US" dirty="0" err="1"/>
              <a:t>ợc</a:t>
            </a:r>
            <a:r>
              <a:rPr lang="en-US" dirty="0"/>
              <a:t> </a:t>
            </a:r>
            <a:r>
              <a:rPr lang="en-US" dirty="0" err="1"/>
              <a:t>áp</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bệnh</a:t>
            </a:r>
            <a:r>
              <a:rPr lang="en-US" dirty="0"/>
              <a:t> </a:t>
            </a:r>
            <a:r>
              <a:rPr lang="en-US" dirty="0" err="1"/>
              <a:t>viện</a:t>
            </a:r>
            <a:r>
              <a:rPr lang="en-US" dirty="0"/>
              <a:t>, </a:t>
            </a:r>
            <a:r>
              <a:rPr lang="en-US" dirty="0" err="1"/>
              <a:t>phòng</a:t>
            </a:r>
            <a:r>
              <a:rPr lang="en-US" dirty="0"/>
              <a:t> </a:t>
            </a:r>
            <a:r>
              <a:rPr lang="en-US" dirty="0" err="1"/>
              <a:t>khám</a:t>
            </a:r>
            <a:r>
              <a:rPr lang="en-US" dirty="0"/>
              <a:t>, </a:t>
            </a:r>
            <a:r>
              <a:rPr lang="en-US" dirty="0" err="1"/>
              <a:t>sử</a:t>
            </a:r>
            <a:r>
              <a:rPr lang="en-US" dirty="0"/>
              <a:t> </a:t>
            </a:r>
            <a:r>
              <a:rPr lang="en-US" dirty="0" err="1"/>
              <a:t>dụng</a:t>
            </a:r>
            <a:r>
              <a:rPr lang="en-US" dirty="0"/>
              <a:t> </a:t>
            </a:r>
            <a:r>
              <a:rPr lang="en-US" dirty="0" err="1"/>
              <a:t>điện</a:t>
            </a:r>
            <a:r>
              <a:rPr lang="en-US" dirty="0"/>
              <a:t> </a:t>
            </a:r>
            <a:r>
              <a:rPr lang="en-US" dirty="0" err="1"/>
              <a:t>cực</a:t>
            </a:r>
            <a:r>
              <a:rPr lang="en-US" dirty="0"/>
              <a:t> </a:t>
            </a:r>
            <a:r>
              <a:rPr lang="en-US" dirty="0" err="1"/>
              <a:t>kim</a:t>
            </a:r>
            <a:r>
              <a:rPr lang="en-US" dirty="0"/>
              <a:t>, </a:t>
            </a:r>
            <a:r>
              <a:rPr lang="en-US" dirty="0" err="1"/>
              <a:t>đâm</a:t>
            </a:r>
            <a:r>
              <a:rPr lang="en-US" dirty="0"/>
              <a:t> </a:t>
            </a:r>
            <a:r>
              <a:rPr lang="en-US" dirty="0" err="1"/>
              <a:t>xuyên</a:t>
            </a:r>
            <a:r>
              <a:rPr lang="en-US" dirty="0"/>
              <a:t> </a:t>
            </a:r>
            <a:r>
              <a:rPr lang="en-US" dirty="0" err="1"/>
              <a:t>vào</a:t>
            </a:r>
            <a:r>
              <a:rPr lang="en-US" dirty="0"/>
              <a:t> </a:t>
            </a:r>
            <a:r>
              <a:rPr lang="en-US" dirty="0" err="1"/>
              <a:t>trong</a:t>
            </a:r>
            <a:r>
              <a:rPr lang="en-US" dirty="0"/>
              <a:t> da. Ph</a:t>
            </a:r>
            <a:r>
              <a:rPr lang="vi-VN" dirty="0"/>
              <a:t>ư</a:t>
            </a:r>
            <a:r>
              <a:rPr lang="en-US" dirty="0" err="1"/>
              <a:t>ơng</a:t>
            </a:r>
            <a:r>
              <a:rPr lang="en-US" dirty="0"/>
              <a:t> </a:t>
            </a:r>
            <a:r>
              <a:rPr lang="en-US" dirty="0" err="1"/>
              <a:t>pháp</a:t>
            </a:r>
            <a:r>
              <a:rPr lang="en-US" dirty="0"/>
              <a:t> </a:t>
            </a:r>
            <a:r>
              <a:rPr lang="en-US" dirty="0" err="1"/>
              <a:t>này</a:t>
            </a:r>
            <a:r>
              <a:rPr lang="en-US" dirty="0"/>
              <a:t> </a:t>
            </a:r>
            <a:r>
              <a:rPr lang="en-US" dirty="0" err="1"/>
              <a:t>cần</a:t>
            </a:r>
            <a:r>
              <a:rPr lang="en-US" dirty="0"/>
              <a:t> </a:t>
            </a:r>
            <a:r>
              <a:rPr lang="en-US" dirty="0" err="1"/>
              <a:t>phải</a:t>
            </a:r>
            <a:r>
              <a:rPr lang="en-US" dirty="0"/>
              <a:t> </a:t>
            </a:r>
            <a:r>
              <a:rPr lang="en-US" dirty="0" err="1"/>
              <a:t>có</a:t>
            </a:r>
            <a:r>
              <a:rPr lang="en-US" dirty="0"/>
              <a:t> y, </a:t>
            </a:r>
            <a:r>
              <a:rPr lang="en-US" dirty="0" err="1"/>
              <a:t>bác</a:t>
            </a:r>
            <a:r>
              <a:rPr lang="en-US" dirty="0"/>
              <a:t> </a:t>
            </a:r>
            <a:r>
              <a:rPr lang="en-US" dirty="0" err="1"/>
              <a:t>sĩ</a:t>
            </a:r>
            <a:r>
              <a:rPr lang="en-US" dirty="0"/>
              <a:t> </a:t>
            </a:r>
            <a:r>
              <a:rPr lang="en-US" dirty="0" err="1"/>
              <a:t>chuyên</a:t>
            </a:r>
            <a:r>
              <a:rPr lang="en-US" dirty="0"/>
              <a:t> </a:t>
            </a:r>
            <a:r>
              <a:rPr lang="en-US" dirty="0" err="1"/>
              <a:t>môn</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th</a:t>
            </a:r>
            <a:r>
              <a:rPr lang="vi-VN" dirty="0"/>
              <a:t>ư</a:t>
            </a:r>
            <a:r>
              <a:rPr lang="en-US" dirty="0" err="1"/>
              <a:t>ờng</a:t>
            </a:r>
            <a:r>
              <a:rPr lang="en-US" dirty="0"/>
              <a:t> </a:t>
            </a:r>
            <a:r>
              <a:rPr lang="en-US" dirty="0" err="1"/>
              <a:t>gây</a:t>
            </a:r>
            <a:r>
              <a:rPr lang="en-US" dirty="0"/>
              <a:t> </a:t>
            </a:r>
            <a:r>
              <a:rPr lang="en-US" dirty="0" err="1"/>
              <a:t>cảm</a:t>
            </a:r>
            <a:r>
              <a:rPr lang="en-US" dirty="0"/>
              <a:t> </a:t>
            </a:r>
            <a:r>
              <a:rPr lang="en-US" dirty="0" err="1"/>
              <a:t>giác</a:t>
            </a:r>
            <a:r>
              <a:rPr lang="en-US" dirty="0"/>
              <a:t> </a:t>
            </a:r>
            <a:r>
              <a:rPr lang="en-US" dirty="0" err="1"/>
              <a:t>đau</a:t>
            </a:r>
            <a:r>
              <a:rPr lang="en-US" dirty="0"/>
              <a:t> </a:t>
            </a:r>
            <a:r>
              <a:rPr lang="en-US" dirty="0" err="1"/>
              <a:t>đớn</a:t>
            </a:r>
            <a:r>
              <a:rPr lang="en-US" dirty="0"/>
              <a:t>, </a:t>
            </a:r>
            <a:r>
              <a:rPr lang="en-US" dirty="0" err="1"/>
              <a:t>khó</a:t>
            </a:r>
            <a:r>
              <a:rPr lang="en-US" dirty="0"/>
              <a:t> </a:t>
            </a:r>
            <a:r>
              <a:rPr lang="en-US" dirty="0" err="1"/>
              <a:t>chịu</a:t>
            </a:r>
            <a:r>
              <a:rPr lang="en-US" dirty="0"/>
              <a:t> </a:t>
            </a:r>
            <a:r>
              <a:rPr lang="en-US" dirty="0" err="1"/>
              <a:t>cho</a:t>
            </a:r>
            <a:r>
              <a:rPr lang="en-US" dirty="0"/>
              <a:t> </a:t>
            </a:r>
            <a:r>
              <a:rPr lang="en-US" dirty="0" err="1"/>
              <a:t>bệnh</a:t>
            </a:r>
            <a:r>
              <a:rPr lang="en-US" dirty="0"/>
              <a:t> </a:t>
            </a:r>
            <a:r>
              <a:rPr lang="en-US" dirty="0" err="1"/>
              <a:t>nhân</a:t>
            </a:r>
            <a:r>
              <a:rPr lang="en-US" dirty="0"/>
              <a:t>. </a:t>
            </a:r>
            <a:r>
              <a:rPr lang="en-US" dirty="0" err="1"/>
              <a:t>Đo</a:t>
            </a:r>
            <a:r>
              <a:rPr lang="en-US" dirty="0"/>
              <a:t> </a:t>
            </a:r>
            <a:r>
              <a:rPr lang="en-US" dirty="0" err="1"/>
              <a:t>điện</a:t>
            </a:r>
            <a:r>
              <a:rPr lang="en-US" dirty="0"/>
              <a:t> c</a:t>
            </a:r>
            <a:r>
              <a:rPr lang="vi-VN" dirty="0"/>
              <a:t>ơ</a:t>
            </a:r>
            <a:r>
              <a:rPr lang="en-US" dirty="0"/>
              <a:t> </a:t>
            </a:r>
            <a:r>
              <a:rPr lang="en-US" dirty="0" err="1"/>
              <a:t>bề</a:t>
            </a:r>
            <a:r>
              <a:rPr lang="en-US" dirty="0"/>
              <a:t> </a:t>
            </a:r>
            <a:r>
              <a:rPr lang="en-US" dirty="0" err="1"/>
              <a:t>mặt</a:t>
            </a:r>
            <a:r>
              <a:rPr lang="en-US" dirty="0"/>
              <a:t> dung </a:t>
            </a:r>
            <a:r>
              <a:rPr lang="en-US" dirty="0" err="1"/>
              <a:t>điện</a:t>
            </a:r>
            <a:r>
              <a:rPr lang="en-US" dirty="0"/>
              <a:t> </a:t>
            </a:r>
            <a:r>
              <a:rPr lang="en-US" dirty="0" err="1"/>
              <a:t>cực</a:t>
            </a:r>
            <a:r>
              <a:rPr lang="en-US" dirty="0"/>
              <a:t> </a:t>
            </a:r>
            <a:r>
              <a:rPr lang="vi-VN" dirty="0"/>
              <a:t>ư</a:t>
            </a:r>
            <a:r>
              <a:rPr lang="en-US" dirty="0" err="1"/>
              <a:t>ớt</a:t>
            </a:r>
            <a:r>
              <a:rPr lang="en-US" dirty="0"/>
              <a:t> </a:t>
            </a:r>
            <a:r>
              <a:rPr lang="en-US" dirty="0" err="1"/>
              <a:t>hoặc</a:t>
            </a:r>
            <a:r>
              <a:rPr lang="en-US" dirty="0"/>
              <a:t> </a:t>
            </a:r>
            <a:r>
              <a:rPr lang="en-US" dirty="0" err="1"/>
              <a:t>khô</a:t>
            </a:r>
            <a:r>
              <a:rPr lang="en-US" dirty="0"/>
              <a:t> </a:t>
            </a:r>
            <a:r>
              <a:rPr lang="en-US" dirty="0" err="1"/>
              <a:t>gắn</a:t>
            </a:r>
            <a:r>
              <a:rPr lang="en-US" dirty="0"/>
              <a:t> </a:t>
            </a:r>
            <a:r>
              <a:rPr lang="en-US" dirty="0" err="1"/>
              <a:t>trên</a:t>
            </a:r>
            <a:r>
              <a:rPr lang="en-US" dirty="0"/>
              <a:t> </a:t>
            </a:r>
            <a:r>
              <a:rPr lang="en-US" dirty="0" err="1"/>
              <a:t>bó</a:t>
            </a:r>
            <a:r>
              <a:rPr lang="en-US" dirty="0"/>
              <a:t> c</a:t>
            </a:r>
            <a:r>
              <a:rPr lang="vi-VN" dirty="0"/>
              <a:t>ơ</a:t>
            </a:r>
            <a:r>
              <a:rPr lang="en-US" dirty="0"/>
              <a:t> đ</a:t>
            </a:r>
            <a:r>
              <a:rPr lang="vi-VN" dirty="0"/>
              <a:t>ư</a:t>
            </a:r>
            <a:r>
              <a:rPr lang="en-US" dirty="0" err="1"/>
              <a:t>ợc</a:t>
            </a:r>
            <a:r>
              <a:rPr lang="en-US" dirty="0"/>
              <a:t> </a:t>
            </a:r>
            <a:r>
              <a:rPr lang="en-US" dirty="0" err="1"/>
              <a:t>đo</a:t>
            </a:r>
            <a:r>
              <a:rPr lang="en-US" dirty="0"/>
              <a:t>. </a:t>
            </a:r>
            <a:r>
              <a:rPr lang="vi-VN" dirty="0"/>
              <a:t>Ư</a:t>
            </a:r>
            <a:r>
              <a:rPr lang="en-US" dirty="0"/>
              <a:t>u </a:t>
            </a:r>
            <a:r>
              <a:rPr lang="en-US" dirty="0" err="1"/>
              <a:t>điểm</a:t>
            </a:r>
            <a:r>
              <a:rPr lang="en-US" dirty="0"/>
              <a:t> </a:t>
            </a:r>
            <a:r>
              <a:rPr lang="en-US" dirty="0" err="1"/>
              <a:t>là</a:t>
            </a:r>
            <a:r>
              <a:rPr lang="en-US" dirty="0"/>
              <a:t> </a:t>
            </a:r>
            <a:r>
              <a:rPr lang="en-US" dirty="0" err="1"/>
              <a:t>dễ</a:t>
            </a:r>
            <a:r>
              <a:rPr lang="en-US" dirty="0"/>
              <a:t> </a:t>
            </a:r>
            <a:r>
              <a:rPr lang="en-US" dirty="0" err="1"/>
              <a:t>thực</a:t>
            </a:r>
            <a:r>
              <a:rPr lang="en-US" dirty="0"/>
              <a:t> </a:t>
            </a:r>
            <a:r>
              <a:rPr lang="en-US" dirty="0" err="1"/>
              <a:t>hiện</a:t>
            </a:r>
            <a:r>
              <a:rPr lang="en-US" dirty="0"/>
              <a:t>, </a:t>
            </a:r>
            <a:r>
              <a:rPr lang="en-US" dirty="0" err="1"/>
              <a:t>không</a:t>
            </a:r>
            <a:r>
              <a:rPr lang="en-US" dirty="0"/>
              <a:t> </a:t>
            </a:r>
            <a:r>
              <a:rPr lang="en-US" dirty="0" err="1"/>
              <a:t>gây</a:t>
            </a:r>
            <a:r>
              <a:rPr lang="en-US" dirty="0"/>
              <a:t> </a:t>
            </a:r>
            <a:r>
              <a:rPr lang="en-US" dirty="0" err="1"/>
              <a:t>khó</a:t>
            </a:r>
            <a:r>
              <a:rPr lang="en-US" dirty="0"/>
              <a:t> </a:t>
            </a:r>
            <a:r>
              <a:rPr lang="en-US" dirty="0" err="1"/>
              <a:t>chịu</a:t>
            </a:r>
            <a:r>
              <a:rPr lang="en-US" dirty="0"/>
              <a:t> </a:t>
            </a:r>
            <a:r>
              <a:rPr lang="en-US" dirty="0" err="1"/>
              <a:t>cho</a:t>
            </a:r>
            <a:r>
              <a:rPr lang="en-US" dirty="0"/>
              <a:t> ng</a:t>
            </a:r>
            <a:r>
              <a:rPr lang="vi-VN" dirty="0"/>
              <a:t>ư</a:t>
            </a:r>
            <a:r>
              <a:rPr lang="en-US" dirty="0" err="1"/>
              <a:t>ời</a:t>
            </a:r>
            <a:r>
              <a:rPr lang="en-US" dirty="0"/>
              <a:t> </a:t>
            </a:r>
            <a:r>
              <a:rPr lang="en-US" dirty="0" err="1"/>
              <a:t>dùng</a:t>
            </a:r>
            <a:r>
              <a:rPr lang="en-US" dirty="0"/>
              <a:t>. </a:t>
            </a:r>
            <a:r>
              <a:rPr lang="en-US" dirty="0" err="1"/>
              <a:t>Đây</a:t>
            </a:r>
            <a:r>
              <a:rPr lang="en-US" dirty="0"/>
              <a:t> </a:t>
            </a:r>
            <a:r>
              <a:rPr lang="en-US" dirty="0" err="1"/>
              <a:t>cũng</a:t>
            </a:r>
            <a:r>
              <a:rPr lang="en-US" dirty="0"/>
              <a:t> </a:t>
            </a:r>
            <a:r>
              <a:rPr lang="en-US" dirty="0" err="1"/>
              <a:t>là</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nhóm</a:t>
            </a:r>
            <a:r>
              <a:rPr lang="en-US" dirty="0"/>
              <a:t> </a:t>
            </a:r>
            <a:r>
              <a:rPr lang="en-US" dirty="0" err="1"/>
              <a:t>em</a:t>
            </a:r>
            <a:r>
              <a:rPr lang="en-US" dirty="0"/>
              <a:t> </a:t>
            </a:r>
            <a:r>
              <a:rPr lang="en-US" dirty="0" err="1"/>
              <a:t>dùng</a:t>
            </a:r>
            <a:r>
              <a:rPr lang="en-US" dirty="0"/>
              <a:t> </a:t>
            </a:r>
            <a:r>
              <a:rPr lang="en-US" dirty="0" err="1"/>
              <a:t>để</a:t>
            </a:r>
            <a:r>
              <a:rPr lang="en-US" dirty="0"/>
              <a:t> </a:t>
            </a:r>
            <a:r>
              <a:rPr lang="en-US" dirty="0" err="1"/>
              <a:t>đo</a:t>
            </a:r>
            <a:r>
              <a:rPr lang="en-US" dirty="0"/>
              <a:t> </a:t>
            </a:r>
            <a:r>
              <a:rPr lang="en-US" dirty="0" err="1"/>
              <a:t>tín</a:t>
            </a:r>
            <a:r>
              <a:rPr lang="en-US" dirty="0"/>
              <a:t> </a:t>
            </a:r>
            <a:r>
              <a:rPr lang="en-US" dirty="0" err="1"/>
              <a:t>hiệu</a:t>
            </a:r>
            <a:r>
              <a:rPr lang="en-US" dirty="0"/>
              <a:t> </a:t>
            </a:r>
            <a:r>
              <a:rPr lang="en-US" dirty="0" err="1"/>
              <a:t>điện</a:t>
            </a:r>
            <a:r>
              <a:rPr lang="en-US" dirty="0"/>
              <a:t> c</a:t>
            </a:r>
            <a:r>
              <a:rPr lang="vi-VN" dirty="0"/>
              <a:t>ơ</a:t>
            </a:r>
            <a:r>
              <a:rPr lang="en-US" dirty="0"/>
              <a:t>.</a:t>
            </a:r>
          </a:p>
          <a:p>
            <a:r>
              <a:rPr lang="en-US" dirty="0" err="1"/>
              <a:t>Các</a:t>
            </a:r>
            <a:r>
              <a:rPr lang="en-US" dirty="0"/>
              <a:t> </a:t>
            </a:r>
            <a:r>
              <a:rPr lang="en-US" dirty="0" err="1"/>
              <a:t>loại</a:t>
            </a:r>
            <a:r>
              <a:rPr lang="en-US" dirty="0"/>
              <a:t> </a:t>
            </a:r>
            <a:r>
              <a:rPr lang="en-US" dirty="0" err="1"/>
              <a:t>điện</a:t>
            </a:r>
            <a:r>
              <a:rPr lang="en-US" dirty="0"/>
              <a:t> </a:t>
            </a:r>
            <a:r>
              <a:rPr lang="en-US" dirty="0" err="1"/>
              <a:t>cực</a:t>
            </a:r>
            <a:r>
              <a:rPr lang="en-US" dirty="0"/>
              <a:t> </a:t>
            </a:r>
            <a:r>
              <a:rPr lang="en-US" dirty="0" err="1"/>
              <a:t>phổ</a:t>
            </a:r>
            <a:r>
              <a:rPr lang="en-US" dirty="0"/>
              <a:t> </a:t>
            </a:r>
            <a:r>
              <a:rPr lang="en-US" dirty="0" err="1"/>
              <a:t>biến</a:t>
            </a:r>
            <a:r>
              <a:rPr lang="en-US" dirty="0"/>
              <a:t> </a:t>
            </a:r>
            <a:r>
              <a:rPr lang="en-US" dirty="0" err="1"/>
              <a:t>để</a:t>
            </a:r>
            <a:r>
              <a:rPr lang="en-US" dirty="0"/>
              <a:t> </a:t>
            </a:r>
            <a:r>
              <a:rPr lang="en-US" dirty="0" err="1"/>
              <a:t>đo</a:t>
            </a:r>
            <a:r>
              <a:rPr lang="en-US" dirty="0"/>
              <a:t> </a:t>
            </a:r>
            <a:r>
              <a:rPr lang="en-US" dirty="0" err="1"/>
              <a:t>bề</a:t>
            </a:r>
            <a:r>
              <a:rPr lang="en-US" dirty="0"/>
              <a:t> </a:t>
            </a:r>
            <a:r>
              <a:rPr lang="en-US" dirty="0" err="1"/>
              <a:t>mặt</a:t>
            </a:r>
            <a:r>
              <a:rPr lang="en-US" dirty="0"/>
              <a:t> </a:t>
            </a:r>
            <a:r>
              <a:rPr lang="en-US" dirty="0" err="1"/>
              <a:t>là</a:t>
            </a:r>
            <a:r>
              <a:rPr lang="en-US" dirty="0"/>
              <a:t>: </a:t>
            </a:r>
            <a:r>
              <a:rPr lang="en-US" dirty="0" err="1"/>
              <a:t>điện</a:t>
            </a:r>
            <a:r>
              <a:rPr lang="en-US" dirty="0"/>
              <a:t> </a:t>
            </a:r>
            <a:r>
              <a:rPr lang="en-US" dirty="0" err="1"/>
              <a:t>cực</a:t>
            </a:r>
            <a:r>
              <a:rPr lang="en-US" dirty="0"/>
              <a:t> </a:t>
            </a:r>
            <a:r>
              <a:rPr lang="vi-VN" dirty="0"/>
              <a:t>ư</a:t>
            </a:r>
            <a:r>
              <a:rPr lang="en-US" dirty="0" err="1"/>
              <a:t>ớt</a:t>
            </a:r>
            <a:r>
              <a:rPr lang="en-US" dirty="0"/>
              <a:t> Ag/AgCl (Silver </a:t>
            </a:r>
            <a:r>
              <a:rPr lang="en-US" dirty="0" err="1"/>
              <a:t>silver</a:t>
            </a:r>
            <a:r>
              <a:rPr lang="en-US" dirty="0"/>
              <a:t> chloride) </a:t>
            </a:r>
            <a:r>
              <a:rPr lang="en-US" dirty="0" err="1"/>
              <a:t>th</a:t>
            </a:r>
            <a:r>
              <a:rPr lang="vi-VN" dirty="0"/>
              <a:t>ư</a:t>
            </a:r>
            <a:r>
              <a:rPr lang="en-US" dirty="0" err="1"/>
              <a:t>ờng</a:t>
            </a:r>
            <a:r>
              <a:rPr lang="en-US" dirty="0"/>
              <a:t> dung </a:t>
            </a:r>
            <a:r>
              <a:rPr lang="en-US" dirty="0" err="1"/>
              <a:t>trong</a:t>
            </a:r>
            <a:r>
              <a:rPr lang="en-US" dirty="0"/>
              <a:t> </a:t>
            </a:r>
            <a:r>
              <a:rPr lang="en-US" dirty="0" err="1"/>
              <a:t>đo</a:t>
            </a:r>
            <a:r>
              <a:rPr lang="en-US" dirty="0"/>
              <a:t> </a:t>
            </a:r>
            <a:r>
              <a:rPr lang="en-US" dirty="0" err="1"/>
              <a:t>điện</a:t>
            </a:r>
            <a:r>
              <a:rPr lang="en-US" dirty="0"/>
              <a:t> </a:t>
            </a:r>
            <a:r>
              <a:rPr lang="en-US" dirty="0" err="1"/>
              <a:t>tim</a:t>
            </a:r>
            <a:r>
              <a:rPr lang="en-US" dirty="0"/>
              <a:t>, </a:t>
            </a:r>
            <a:r>
              <a:rPr lang="en-US" dirty="0" err="1"/>
              <a:t>dính</a:t>
            </a:r>
            <a:r>
              <a:rPr lang="en-US" dirty="0"/>
              <a:t> </a:t>
            </a:r>
            <a:r>
              <a:rPr lang="en-US" dirty="0" err="1"/>
              <a:t>trực</a:t>
            </a:r>
            <a:r>
              <a:rPr lang="en-US" dirty="0"/>
              <a:t> </a:t>
            </a:r>
            <a:r>
              <a:rPr lang="en-US" dirty="0" err="1"/>
              <a:t>tiếp</a:t>
            </a:r>
            <a:r>
              <a:rPr lang="en-US" dirty="0"/>
              <a:t> </a:t>
            </a:r>
            <a:r>
              <a:rPr lang="en-US" dirty="0" err="1"/>
              <a:t>trên</a:t>
            </a:r>
            <a:r>
              <a:rPr lang="en-US" dirty="0"/>
              <a:t> da, </a:t>
            </a:r>
            <a:r>
              <a:rPr lang="en-US" dirty="0" err="1"/>
              <a:t>tuy</a:t>
            </a:r>
            <a:r>
              <a:rPr lang="en-US" dirty="0"/>
              <a:t> </a:t>
            </a:r>
            <a:r>
              <a:rPr lang="en-US" dirty="0" err="1"/>
              <a:t>nhiên</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1 </a:t>
            </a:r>
            <a:r>
              <a:rPr lang="en-US" dirty="0" err="1"/>
              <a:t>lần</a:t>
            </a:r>
            <a:r>
              <a:rPr lang="en-US" dirty="0"/>
              <a:t>. </a:t>
            </a:r>
            <a:r>
              <a:rPr lang="en-US" dirty="0" err="1"/>
              <a:t>Loại</a:t>
            </a:r>
            <a:r>
              <a:rPr lang="en-US" dirty="0"/>
              <a:t> </a:t>
            </a:r>
            <a:r>
              <a:rPr lang="en-US" dirty="0" err="1"/>
              <a:t>thứ</a:t>
            </a:r>
            <a:r>
              <a:rPr lang="en-US" dirty="0"/>
              <a:t> 2 </a:t>
            </a:r>
            <a:r>
              <a:rPr lang="en-US" dirty="0" err="1"/>
              <a:t>là</a:t>
            </a:r>
            <a:r>
              <a:rPr lang="en-US" dirty="0"/>
              <a:t> </a:t>
            </a:r>
            <a:r>
              <a:rPr lang="en-US" dirty="0" err="1"/>
              <a:t>điện</a:t>
            </a:r>
            <a:r>
              <a:rPr lang="en-US" dirty="0"/>
              <a:t> </a:t>
            </a:r>
            <a:r>
              <a:rPr lang="en-US" dirty="0" err="1"/>
              <a:t>cực</a:t>
            </a:r>
            <a:r>
              <a:rPr lang="en-US" dirty="0"/>
              <a:t> </a:t>
            </a:r>
            <a:r>
              <a:rPr lang="en-US" dirty="0" err="1"/>
              <a:t>kim</a:t>
            </a:r>
            <a:r>
              <a:rPr lang="en-US" dirty="0"/>
              <a:t> </a:t>
            </a:r>
            <a:r>
              <a:rPr lang="en-US" dirty="0" err="1"/>
              <a:t>loại</a:t>
            </a:r>
            <a:r>
              <a:rPr lang="en-US" dirty="0"/>
              <a:t> </a:t>
            </a:r>
            <a:r>
              <a:rPr lang="en-US" dirty="0" err="1"/>
              <a:t>th</a:t>
            </a:r>
            <a:r>
              <a:rPr lang="vi-VN" dirty="0"/>
              <a:t>ư</a:t>
            </a:r>
            <a:r>
              <a:rPr lang="en-US" dirty="0" err="1"/>
              <a:t>ờng</a:t>
            </a:r>
            <a:r>
              <a:rPr lang="en-US" dirty="0"/>
              <a:t> </a:t>
            </a:r>
            <a:r>
              <a:rPr lang="en-US" dirty="0" err="1"/>
              <a:t>chế</a:t>
            </a:r>
            <a:r>
              <a:rPr lang="en-US" dirty="0"/>
              <a:t> </a:t>
            </a:r>
            <a:r>
              <a:rPr lang="en-US" dirty="0" err="1"/>
              <a:t>tạo</a:t>
            </a:r>
            <a:r>
              <a:rPr lang="en-US" dirty="0"/>
              <a:t> </a:t>
            </a:r>
            <a:r>
              <a:rPr lang="en-US" dirty="0" err="1"/>
              <a:t>từ</a:t>
            </a:r>
            <a:r>
              <a:rPr lang="en-US" dirty="0"/>
              <a:t> </a:t>
            </a:r>
            <a:r>
              <a:rPr lang="en-US" dirty="0" err="1"/>
              <a:t>vàng</a:t>
            </a:r>
            <a:r>
              <a:rPr lang="en-US" dirty="0"/>
              <a:t>, </a:t>
            </a:r>
            <a:r>
              <a:rPr lang="en-US" dirty="0" err="1"/>
              <a:t>bạc</a:t>
            </a:r>
            <a:r>
              <a:rPr lang="en-US" dirty="0"/>
              <a:t> hay </a:t>
            </a:r>
            <a:r>
              <a:rPr lang="en-US" dirty="0" err="1"/>
              <a:t>bạch</a:t>
            </a:r>
            <a:r>
              <a:rPr lang="en-US" dirty="0"/>
              <a:t> </a:t>
            </a:r>
            <a:r>
              <a:rPr lang="en-US" dirty="0" err="1"/>
              <a:t>kim</a:t>
            </a:r>
            <a:r>
              <a:rPr lang="en-US" dirty="0"/>
              <a:t>, do </a:t>
            </a:r>
            <a:r>
              <a:rPr lang="en-US" dirty="0" err="1"/>
              <a:t>đó</a:t>
            </a:r>
            <a:r>
              <a:rPr lang="en-US" dirty="0"/>
              <a:t> </a:t>
            </a:r>
            <a:r>
              <a:rPr lang="en-US" dirty="0" err="1"/>
              <a:t>giá</a:t>
            </a:r>
            <a:r>
              <a:rPr lang="en-US" dirty="0"/>
              <a:t> </a:t>
            </a:r>
            <a:r>
              <a:rPr lang="en-US" dirty="0" err="1"/>
              <a:t>thành</a:t>
            </a:r>
            <a:r>
              <a:rPr lang="en-US" dirty="0"/>
              <a:t> </a:t>
            </a:r>
            <a:r>
              <a:rPr lang="en-US" dirty="0" err="1"/>
              <a:t>rất</a:t>
            </a:r>
            <a:r>
              <a:rPr lang="en-US" dirty="0"/>
              <a:t> </a:t>
            </a:r>
            <a:r>
              <a:rPr lang="en-US" dirty="0" err="1"/>
              <a:t>đắt</a:t>
            </a:r>
            <a:r>
              <a:rPr lang="en-US" dirty="0"/>
              <a:t> </a:t>
            </a:r>
            <a:r>
              <a:rPr lang="en-US" dirty="0" err="1"/>
              <a:t>đỏ</a:t>
            </a:r>
            <a:r>
              <a:rPr lang="en-US" dirty="0"/>
              <a:t>. </a:t>
            </a:r>
            <a:r>
              <a:rPr lang="en-US" dirty="0" err="1"/>
              <a:t>Ngoài</a:t>
            </a:r>
            <a:r>
              <a:rPr lang="en-US" dirty="0"/>
              <a:t> ra, </a:t>
            </a:r>
            <a:r>
              <a:rPr lang="en-US" dirty="0" err="1"/>
              <a:t>điện</a:t>
            </a:r>
            <a:r>
              <a:rPr lang="en-US" dirty="0"/>
              <a:t> </a:t>
            </a:r>
            <a:r>
              <a:rPr lang="en-US" dirty="0" err="1"/>
              <a:t>cực</a:t>
            </a:r>
            <a:r>
              <a:rPr lang="en-US" dirty="0"/>
              <a:t> </a:t>
            </a:r>
            <a:r>
              <a:rPr lang="en-US" dirty="0" err="1"/>
              <a:t>cứng</a:t>
            </a:r>
            <a:r>
              <a:rPr lang="en-US" dirty="0"/>
              <a:t> </a:t>
            </a:r>
            <a:r>
              <a:rPr lang="en-US" dirty="0" err="1"/>
              <a:t>nên</a:t>
            </a:r>
            <a:r>
              <a:rPr lang="en-US" dirty="0"/>
              <a:t> </a:t>
            </a:r>
            <a:r>
              <a:rPr lang="en-US" dirty="0" err="1"/>
              <a:t>vẫn</a:t>
            </a:r>
            <a:r>
              <a:rPr lang="en-US" dirty="0"/>
              <a:t> </a:t>
            </a:r>
            <a:r>
              <a:rPr lang="en-US" dirty="0" err="1"/>
              <a:t>gây</a:t>
            </a:r>
            <a:r>
              <a:rPr lang="en-US" dirty="0"/>
              <a:t> </a:t>
            </a:r>
            <a:r>
              <a:rPr lang="en-US" dirty="0" err="1"/>
              <a:t>khó</a:t>
            </a:r>
            <a:r>
              <a:rPr lang="en-US" dirty="0"/>
              <a:t> </a:t>
            </a:r>
            <a:r>
              <a:rPr lang="en-US" dirty="0" err="1"/>
              <a:t>chịu</a:t>
            </a:r>
            <a:r>
              <a:rPr lang="en-US" dirty="0"/>
              <a:t> </a:t>
            </a:r>
            <a:r>
              <a:rPr lang="en-US" dirty="0" err="1"/>
              <a:t>và</a:t>
            </a:r>
            <a:r>
              <a:rPr lang="en-US" dirty="0"/>
              <a:t> </a:t>
            </a:r>
            <a:r>
              <a:rPr lang="en-US" dirty="0" err="1"/>
              <a:t>khó</a:t>
            </a:r>
            <a:r>
              <a:rPr lang="en-US" dirty="0"/>
              <a:t> </a:t>
            </a:r>
            <a:r>
              <a:rPr lang="en-US" dirty="0" err="1"/>
              <a:t>có</a:t>
            </a:r>
            <a:r>
              <a:rPr lang="en-US" dirty="0"/>
              <a:t> </a:t>
            </a:r>
            <a:r>
              <a:rPr lang="en-US" dirty="0" err="1"/>
              <a:t>thể</a:t>
            </a:r>
            <a:r>
              <a:rPr lang="en-US" dirty="0"/>
              <a:t> </a:t>
            </a:r>
            <a:r>
              <a:rPr lang="en-US" dirty="0" err="1"/>
              <a:t>tiếp</a:t>
            </a:r>
            <a:r>
              <a:rPr lang="en-US" dirty="0"/>
              <a:t> </a:t>
            </a:r>
            <a:r>
              <a:rPr lang="en-US" dirty="0" err="1"/>
              <a:t>xúc</a:t>
            </a:r>
            <a:r>
              <a:rPr lang="en-US" dirty="0"/>
              <a:t> </a:t>
            </a:r>
            <a:r>
              <a:rPr lang="en-US" dirty="0" err="1"/>
              <a:t>tốt</a:t>
            </a:r>
            <a:r>
              <a:rPr lang="en-US" dirty="0"/>
              <a:t> </a:t>
            </a:r>
            <a:r>
              <a:rPr lang="en-US" dirty="0" err="1"/>
              <a:t>với</a:t>
            </a:r>
            <a:r>
              <a:rPr lang="en-US" dirty="0"/>
              <a:t> da.</a:t>
            </a:r>
          </a:p>
          <a:p>
            <a:r>
              <a:rPr lang="en-US" dirty="0"/>
              <a:t>Do </a:t>
            </a:r>
            <a:r>
              <a:rPr lang="en-US" dirty="0" err="1"/>
              <a:t>đó</a:t>
            </a:r>
            <a:r>
              <a:rPr lang="en-US" dirty="0"/>
              <a:t>, </a:t>
            </a:r>
            <a:r>
              <a:rPr lang="en-US" dirty="0" err="1"/>
              <a:t>chúng</a:t>
            </a:r>
            <a:r>
              <a:rPr lang="en-US" dirty="0"/>
              <a:t> </a:t>
            </a:r>
            <a:r>
              <a:rPr lang="en-US" dirty="0" err="1"/>
              <a:t>em</a:t>
            </a:r>
            <a:r>
              <a:rPr lang="en-US" dirty="0"/>
              <a:t> </a:t>
            </a:r>
            <a:r>
              <a:rPr lang="en-US" dirty="0" err="1"/>
              <a:t>nghĩ</a:t>
            </a:r>
            <a:r>
              <a:rPr lang="en-US" dirty="0"/>
              <a:t> </a:t>
            </a:r>
            <a:r>
              <a:rPr lang="en-US" dirty="0" err="1"/>
              <a:t>đến</a:t>
            </a:r>
            <a:r>
              <a:rPr lang="en-US" dirty="0"/>
              <a:t> </a:t>
            </a:r>
            <a:r>
              <a:rPr lang="en-US" dirty="0" err="1"/>
              <a:t>một</a:t>
            </a:r>
            <a:r>
              <a:rPr lang="en-US" dirty="0"/>
              <a:t> </a:t>
            </a:r>
            <a:r>
              <a:rPr lang="en-US" dirty="0" err="1"/>
              <a:t>loại</a:t>
            </a:r>
            <a:r>
              <a:rPr lang="en-US" dirty="0"/>
              <a:t> </a:t>
            </a:r>
            <a:r>
              <a:rPr lang="en-US" dirty="0" err="1"/>
              <a:t>cảm</a:t>
            </a:r>
            <a:r>
              <a:rPr lang="en-US" dirty="0"/>
              <a:t> </a:t>
            </a:r>
            <a:r>
              <a:rPr lang="en-US" dirty="0" err="1"/>
              <a:t>biến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lâu</a:t>
            </a:r>
            <a:r>
              <a:rPr lang="en-US" dirty="0"/>
              <a:t> </a:t>
            </a:r>
            <a:r>
              <a:rPr lang="en-US" dirty="0" err="1"/>
              <a:t>dài</a:t>
            </a:r>
            <a:r>
              <a:rPr lang="en-US" dirty="0"/>
              <a:t>, </a:t>
            </a:r>
            <a:r>
              <a:rPr lang="en-US" dirty="0" err="1"/>
              <a:t>mềm</a:t>
            </a:r>
            <a:r>
              <a:rPr lang="en-US" dirty="0"/>
              <a:t> </a:t>
            </a:r>
            <a:r>
              <a:rPr lang="en-US" dirty="0" err="1"/>
              <a:t>mỏng</a:t>
            </a:r>
            <a:r>
              <a:rPr lang="en-US" dirty="0"/>
              <a:t>, </a:t>
            </a:r>
            <a:r>
              <a:rPr lang="en-US" dirty="0" err="1"/>
              <a:t>thoải</a:t>
            </a:r>
            <a:r>
              <a:rPr lang="en-US" dirty="0"/>
              <a:t> </a:t>
            </a:r>
            <a:r>
              <a:rPr lang="en-US" dirty="0" err="1"/>
              <a:t>mái</a:t>
            </a:r>
            <a:r>
              <a:rPr lang="en-US" dirty="0"/>
              <a:t> </a:t>
            </a:r>
            <a:r>
              <a:rPr lang="en-US" dirty="0" err="1"/>
              <a:t>cho</a:t>
            </a:r>
            <a:r>
              <a:rPr lang="en-US" dirty="0"/>
              <a:t> ng</a:t>
            </a:r>
            <a:r>
              <a:rPr lang="vi-VN" dirty="0"/>
              <a:t>ư</a:t>
            </a:r>
            <a:r>
              <a:rPr lang="en-US" dirty="0" err="1"/>
              <a:t>ời</a:t>
            </a:r>
            <a:r>
              <a:rPr lang="en-US" dirty="0"/>
              <a:t> dung. </a:t>
            </a:r>
            <a:r>
              <a:rPr lang="en-US" dirty="0" err="1"/>
              <a:t>Đó</a:t>
            </a:r>
            <a:r>
              <a:rPr lang="en-US" dirty="0"/>
              <a:t> </a:t>
            </a:r>
            <a:r>
              <a:rPr lang="en-US" dirty="0" err="1"/>
              <a:t>là</a:t>
            </a:r>
            <a:r>
              <a:rPr lang="en-US" dirty="0"/>
              <a:t> </a:t>
            </a:r>
            <a:r>
              <a:rPr lang="en-US" dirty="0" err="1"/>
              <a:t>cảm</a:t>
            </a:r>
            <a:r>
              <a:rPr lang="en-US" dirty="0"/>
              <a:t> </a:t>
            </a:r>
            <a:r>
              <a:rPr lang="en-US" dirty="0" err="1"/>
              <a:t>biến</a:t>
            </a:r>
            <a:r>
              <a:rPr lang="en-US" dirty="0"/>
              <a:t> graphene.</a:t>
            </a:r>
          </a:p>
          <a:p>
            <a:r>
              <a:rPr lang="en-US" dirty="0"/>
              <a:t>Graphene </a:t>
            </a:r>
            <a:r>
              <a:rPr lang="en-US" dirty="0" err="1"/>
              <a:t>là</a:t>
            </a:r>
            <a:r>
              <a:rPr lang="en-US" dirty="0"/>
              <a:t> </a:t>
            </a:r>
            <a:r>
              <a:rPr lang="en-US" dirty="0" err="1"/>
              <a:t>một</a:t>
            </a:r>
            <a:r>
              <a:rPr lang="en-US" dirty="0"/>
              <a:t> </a:t>
            </a:r>
            <a:r>
              <a:rPr lang="en-US" dirty="0" err="1"/>
              <a:t>tấm</a:t>
            </a:r>
            <a:r>
              <a:rPr lang="en-US" dirty="0"/>
              <a:t> </a:t>
            </a:r>
            <a:r>
              <a:rPr lang="en-US" dirty="0" err="1"/>
              <a:t>phẳng</a:t>
            </a:r>
            <a:r>
              <a:rPr lang="en-US" dirty="0"/>
              <a:t> </a:t>
            </a:r>
            <a:r>
              <a:rPr lang="en-US" dirty="0" err="1"/>
              <a:t>dày</a:t>
            </a:r>
            <a:r>
              <a:rPr lang="en-US" dirty="0"/>
              <a:t> </a:t>
            </a:r>
            <a:r>
              <a:rPr lang="en-US" dirty="0" err="1"/>
              <a:t>bằng</a:t>
            </a:r>
            <a:r>
              <a:rPr lang="en-US" dirty="0"/>
              <a:t> </a:t>
            </a:r>
            <a:r>
              <a:rPr lang="en-US" dirty="0" err="1"/>
              <a:t>một</a:t>
            </a:r>
            <a:r>
              <a:rPr lang="en-US" dirty="0"/>
              <a:t> </a:t>
            </a:r>
            <a:r>
              <a:rPr lang="en-US" dirty="0" err="1"/>
              <a:t>lớp</a:t>
            </a:r>
            <a:r>
              <a:rPr lang="en-US" dirty="0"/>
              <a:t> </a:t>
            </a:r>
            <a:r>
              <a:rPr lang="en-US" dirty="0" err="1"/>
              <a:t>nguyên</a:t>
            </a:r>
            <a:r>
              <a:rPr lang="en-US" dirty="0"/>
              <a:t> </a:t>
            </a:r>
            <a:r>
              <a:rPr lang="en-US" dirty="0" err="1"/>
              <a:t>tử</a:t>
            </a:r>
            <a:r>
              <a:rPr lang="en-US" dirty="0"/>
              <a:t> </a:t>
            </a:r>
            <a:r>
              <a:rPr lang="en-US" dirty="0" err="1"/>
              <a:t>của</a:t>
            </a:r>
            <a:r>
              <a:rPr lang="en-US" dirty="0"/>
              <a:t> </a:t>
            </a:r>
            <a:r>
              <a:rPr lang="en-US" dirty="0" err="1"/>
              <a:t>nguyên</a:t>
            </a:r>
            <a:r>
              <a:rPr lang="en-US" dirty="0"/>
              <a:t> </a:t>
            </a:r>
            <a:r>
              <a:rPr lang="en-US" dirty="0" err="1"/>
              <a:t>tử</a:t>
            </a:r>
            <a:r>
              <a:rPr lang="en-US" dirty="0"/>
              <a:t> C </a:t>
            </a:r>
            <a:r>
              <a:rPr lang="en-US" dirty="0" err="1"/>
              <a:t>liên</a:t>
            </a:r>
            <a:r>
              <a:rPr lang="en-US" dirty="0"/>
              <a:t> </a:t>
            </a:r>
            <a:r>
              <a:rPr lang="en-US" dirty="0" err="1"/>
              <a:t>kết</a:t>
            </a:r>
            <a:r>
              <a:rPr lang="en-US" dirty="0"/>
              <a:t> </a:t>
            </a:r>
            <a:r>
              <a:rPr lang="en-US" dirty="0" err="1"/>
              <a:t>với</a:t>
            </a:r>
            <a:r>
              <a:rPr lang="en-US" dirty="0"/>
              <a:t> </a:t>
            </a:r>
            <a:r>
              <a:rPr lang="en-US" dirty="0" err="1"/>
              <a:t>nhau</a:t>
            </a:r>
            <a:r>
              <a:rPr lang="en-US" dirty="0"/>
              <a:t> </a:t>
            </a:r>
            <a:r>
              <a:rPr lang="en-US" dirty="0" err="1"/>
              <a:t>theo</a:t>
            </a:r>
            <a:r>
              <a:rPr lang="en-US" dirty="0"/>
              <a:t> </a:t>
            </a:r>
            <a:r>
              <a:rPr lang="en-US" dirty="0" err="1"/>
              <a:t>dạng</a:t>
            </a:r>
            <a:r>
              <a:rPr lang="en-US" dirty="0"/>
              <a:t> </a:t>
            </a:r>
            <a:r>
              <a:rPr lang="en-US" dirty="0" err="1"/>
              <a:t>hình</a:t>
            </a:r>
            <a:r>
              <a:rPr lang="en-US" dirty="0"/>
              <a:t> </a:t>
            </a:r>
            <a:r>
              <a:rPr lang="en-US" dirty="0" err="1"/>
              <a:t>lục</a:t>
            </a:r>
            <a:r>
              <a:rPr lang="en-US" dirty="0"/>
              <a:t> </a:t>
            </a:r>
            <a:r>
              <a:rPr lang="en-US" dirty="0" err="1"/>
              <a:t>giác</a:t>
            </a:r>
            <a:r>
              <a:rPr lang="en-US" dirty="0"/>
              <a:t>. </a:t>
            </a:r>
            <a:r>
              <a:rPr lang="en-US" dirty="0" err="1"/>
              <a:t>Vật</a:t>
            </a:r>
            <a:r>
              <a:rPr lang="en-US" dirty="0"/>
              <a:t> </a:t>
            </a:r>
            <a:r>
              <a:rPr lang="en-US" dirty="0" err="1"/>
              <a:t>liệu</a:t>
            </a:r>
            <a:r>
              <a:rPr lang="en-US" dirty="0"/>
              <a:t> </a:t>
            </a:r>
            <a:r>
              <a:rPr lang="en-US" dirty="0" err="1"/>
              <a:t>này</a:t>
            </a:r>
            <a:r>
              <a:rPr lang="en-US" dirty="0"/>
              <a:t> </a:t>
            </a:r>
            <a:r>
              <a:rPr lang="en-US" dirty="0" err="1"/>
              <a:t>có</a:t>
            </a:r>
            <a:r>
              <a:rPr lang="en-US" dirty="0"/>
              <a:t> </a:t>
            </a:r>
            <a:r>
              <a:rPr lang="en-US" dirty="0" err="1"/>
              <a:t>đặc</a:t>
            </a:r>
            <a:r>
              <a:rPr lang="en-US" dirty="0"/>
              <a:t> </a:t>
            </a:r>
            <a:r>
              <a:rPr lang="en-US" dirty="0" err="1"/>
              <a:t>tính</a:t>
            </a:r>
            <a:r>
              <a:rPr lang="en-US" dirty="0"/>
              <a:t> </a:t>
            </a:r>
            <a:r>
              <a:rPr lang="en-US" dirty="0" err="1"/>
              <a:t>mỏng</a:t>
            </a:r>
            <a:r>
              <a:rPr lang="en-US" dirty="0"/>
              <a:t>, </a:t>
            </a:r>
            <a:r>
              <a:rPr lang="en-US" dirty="0" err="1"/>
              <a:t>nhẹ</a:t>
            </a:r>
            <a:r>
              <a:rPr lang="en-US" dirty="0"/>
              <a:t>, </a:t>
            </a:r>
            <a:r>
              <a:rPr lang="en-US" dirty="0" err="1"/>
              <a:t>siêu</a:t>
            </a:r>
            <a:r>
              <a:rPr lang="en-US" dirty="0"/>
              <a:t> </a:t>
            </a:r>
            <a:r>
              <a:rPr lang="en-US" dirty="0" err="1"/>
              <a:t>bền</a:t>
            </a:r>
            <a:r>
              <a:rPr lang="en-US" dirty="0"/>
              <a:t> </a:t>
            </a:r>
            <a:r>
              <a:rPr lang="en-US" dirty="0" err="1"/>
              <a:t>và</a:t>
            </a:r>
            <a:r>
              <a:rPr lang="en-US" dirty="0"/>
              <a:t> </a:t>
            </a:r>
            <a:r>
              <a:rPr lang="en-US" dirty="0" err="1"/>
              <a:t>gần</a:t>
            </a:r>
            <a:r>
              <a:rPr lang="en-US" dirty="0"/>
              <a:t> </a:t>
            </a:r>
            <a:r>
              <a:rPr lang="en-US" dirty="0" err="1"/>
              <a:t>nh</a:t>
            </a:r>
            <a:r>
              <a:rPr lang="vi-VN" dirty="0"/>
              <a:t>ư</a:t>
            </a:r>
            <a:r>
              <a:rPr lang="en-US" dirty="0"/>
              <a:t> </a:t>
            </a:r>
            <a:r>
              <a:rPr lang="en-US" dirty="0" err="1"/>
              <a:t>trong</a:t>
            </a:r>
            <a:r>
              <a:rPr lang="en-US" dirty="0"/>
              <a:t> </a:t>
            </a:r>
            <a:r>
              <a:rPr lang="en-US" dirty="0" err="1"/>
              <a:t>suốt</a:t>
            </a:r>
            <a:r>
              <a:rPr lang="en-US" dirty="0"/>
              <a:t>. Do </a:t>
            </a:r>
            <a:r>
              <a:rPr lang="en-US" dirty="0" err="1"/>
              <a:t>đó</a:t>
            </a:r>
            <a:r>
              <a:rPr lang="en-US" dirty="0"/>
              <a:t>, </a:t>
            </a:r>
            <a:r>
              <a:rPr lang="en-US" dirty="0" err="1"/>
              <a:t>nó</a:t>
            </a:r>
            <a:r>
              <a:rPr lang="en-US" dirty="0"/>
              <a:t> đ</a:t>
            </a:r>
            <a:r>
              <a:rPr lang="vi-VN" dirty="0"/>
              <a:t>ư</a:t>
            </a:r>
            <a:r>
              <a:rPr lang="en-US" dirty="0" err="1"/>
              <a:t>ợc</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nhiều</a:t>
            </a:r>
            <a:r>
              <a:rPr lang="en-US" dirty="0"/>
              <a:t> </a:t>
            </a:r>
            <a:r>
              <a:rPr lang="en-US" dirty="0" err="1"/>
              <a:t>lĩnh</a:t>
            </a:r>
            <a:r>
              <a:rPr lang="en-US" dirty="0"/>
              <a:t> </a:t>
            </a:r>
            <a:r>
              <a:rPr lang="en-US" dirty="0" err="1"/>
              <a:t>vực</a:t>
            </a:r>
            <a:r>
              <a:rPr lang="en-US" dirty="0"/>
              <a:t> </a:t>
            </a:r>
            <a:r>
              <a:rPr lang="en-US" u="none" dirty="0" err="1"/>
              <a:t>nh</a:t>
            </a:r>
            <a:r>
              <a:rPr lang="vi-VN" u="none" dirty="0"/>
              <a:t>ư</a:t>
            </a:r>
            <a:r>
              <a:rPr lang="en-US" u="none" dirty="0"/>
              <a:t> </a:t>
            </a:r>
            <a:r>
              <a:rPr lang="en-US" u="none" dirty="0" err="1"/>
              <a:t>linh</a:t>
            </a:r>
            <a:r>
              <a:rPr lang="en-US" u="none" dirty="0"/>
              <a:t> </a:t>
            </a:r>
            <a:r>
              <a:rPr lang="en-US" u="none" dirty="0" err="1"/>
              <a:t>kiện</a:t>
            </a:r>
            <a:r>
              <a:rPr lang="en-US" u="none" dirty="0"/>
              <a:t> </a:t>
            </a:r>
            <a:r>
              <a:rPr lang="en-US" u="none" dirty="0" err="1"/>
              <a:t>điện</a:t>
            </a:r>
            <a:r>
              <a:rPr lang="en-US" u="none" dirty="0"/>
              <a:t> </a:t>
            </a:r>
            <a:r>
              <a:rPr lang="en-US" u="none" dirty="0" err="1"/>
              <a:t>tử</a:t>
            </a:r>
            <a:r>
              <a:rPr lang="en-US" u="none" dirty="0"/>
              <a:t>, </a:t>
            </a:r>
            <a:r>
              <a:rPr lang="en-US" u="none" dirty="0" err="1"/>
              <a:t>cảm</a:t>
            </a:r>
            <a:r>
              <a:rPr lang="en-US" u="none" dirty="0"/>
              <a:t> </a:t>
            </a:r>
            <a:r>
              <a:rPr lang="en-US" u="none" dirty="0" err="1"/>
              <a:t>biến</a:t>
            </a:r>
            <a:r>
              <a:rPr lang="en-US" dirty="0"/>
              <a:t>, </a:t>
            </a:r>
            <a:r>
              <a:rPr lang="en-US" dirty="0" err="1"/>
              <a:t>vật</a:t>
            </a:r>
            <a:r>
              <a:rPr lang="en-US" dirty="0"/>
              <a:t> </a:t>
            </a:r>
            <a:r>
              <a:rPr lang="en-US" dirty="0" err="1"/>
              <a:t>liệu</a:t>
            </a:r>
            <a:r>
              <a:rPr lang="en-US" dirty="0"/>
              <a:t> </a:t>
            </a:r>
            <a:r>
              <a:rPr lang="en-US" dirty="0" err="1"/>
              <a:t>tổng</a:t>
            </a:r>
            <a:r>
              <a:rPr lang="en-US" dirty="0"/>
              <a:t> </a:t>
            </a:r>
            <a:r>
              <a:rPr lang="en-US" dirty="0" err="1"/>
              <a:t>hợp</a:t>
            </a:r>
            <a:r>
              <a:rPr lang="en-US" dirty="0"/>
              <a:t>,…</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5</a:t>
            </a:fld>
            <a:endParaRPr lang="en-US"/>
          </a:p>
        </p:txBody>
      </p:sp>
    </p:spTree>
    <p:extLst>
      <p:ext uri="{BB962C8B-B14F-4D97-AF65-F5344CB8AC3E}">
        <p14:creationId xmlns:p14="http://schemas.microsoft.com/office/powerpoint/2010/main" val="127754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Hệ</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thống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gồm</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có</a:t>
            </a: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ba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phần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chính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phần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nhận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xử</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lý</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dữ</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thô</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phần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truyền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dữ</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Tín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a:t>
            </a:r>
            <a:r>
              <a:rPr lang="en-US" altLang="en-US" sz="1200" dirty="0" err="1">
                <a:latin typeface="Arial" panose="020B0604020202020204" pitchFamily="34" charset="0"/>
                <a:ea typeface="Calibri" panose="020F0502020204030204" pitchFamily="34" charset="0"/>
                <a:cs typeface="Arial" panose="020B0604020202020204" pitchFamily="34" charset="0"/>
              </a:rPr>
              <a:t>ừ</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cơ</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thể</a:t>
            </a:r>
            <a:r>
              <a:rPr lang="en-US" altLang="en-US" sz="1200" dirty="0">
                <a:latin typeface="Arial" panose="020B0604020202020204" pitchFamily="34" charset="0"/>
                <a:ea typeface="Calibri" panose="020F0502020204030204" pitchFamily="34" charset="0"/>
                <a:cs typeface="Arial" panose="020B0604020202020204" pitchFamily="34" charset="0"/>
              </a:rPr>
              <a:t> ng</a:t>
            </a:r>
            <a:r>
              <a:rPr lang="vi-VN" altLang="en-US" sz="1200" dirty="0">
                <a:latin typeface="+mn-lt"/>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ời</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mn-lt"/>
                <a:ea typeface="Calibri" panose="020F0502020204030204" pitchFamily="34" charset="0"/>
                <a:cs typeface="Arial" panose="020B0604020202020204" pitchFamily="34" charset="0"/>
              </a:rPr>
              <a:t>ư</a:t>
            </a:r>
            <a:r>
              <a:rPr lang="en-US" altLang="en-US" sz="1200" dirty="0">
                <a:latin typeface="Arial" panose="020B0604020202020204" pitchFamily="34" charset="0"/>
                <a:ea typeface="Calibri" panose="020F0502020204030204" pitchFamily="34" charset="0"/>
                <a:cs typeface="Arial" panose="020B0604020202020204" pitchFamily="34" charset="0"/>
              </a:rPr>
              <a:t>a </a:t>
            </a:r>
            <a:r>
              <a:rPr lang="en-US" altLang="en-US" sz="1200" dirty="0" err="1">
                <a:latin typeface="Arial" panose="020B0604020202020204" pitchFamily="34" charset="0"/>
                <a:ea typeface="Calibri" panose="020F0502020204030204" pitchFamily="34" charset="0"/>
                <a:cs typeface="Arial" panose="020B0604020202020204" pitchFamily="34" charset="0"/>
              </a:rPr>
              <a:t>vào</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mạch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tử</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để</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xử</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lý</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chuyển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sang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dạng</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số</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sau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đó</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dữ</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liệu</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được</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truyền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đến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và</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hiển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thị</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trên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màn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hình</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điện</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2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thoại</a:t>
            </a: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altLang="en-US" sz="1200" dirty="0">
                <a:latin typeface="Arial" panose="020B0604020202020204" pitchFamily="34" charset="0"/>
                <a:ea typeface="Calibri" panose="020F0502020204030204" pitchFamily="34" charset="0"/>
                <a:cs typeface="Arial" panose="020B0604020202020204" pitchFamily="34" charset="0"/>
              </a:rPr>
              <a:t>ở </a:t>
            </a:r>
            <a:r>
              <a:rPr lang="en-US" altLang="en-US" sz="1200" dirty="0" err="1">
                <a:latin typeface="Arial" panose="020B0604020202020204" pitchFamily="34" charset="0"/>
                <a:ea typeface="Calibri" panose="020F0502020204030204" pitchFamily="34" charset="0"/>
                <a:cs typeface="Arial" panose="020B0604020202020204" pitchFamily="34" charset="0"/>
              </a:rPr>
              <a:t>thời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gian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thực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thông</a:t>
            </a:r>
            <a:r>
              <a:rPr lang="en-US" altLang="en-US" sz="1200" dirty="0">
                <a:latin typeface="Arial" panose="020B0604020202020204" pitchFamily="34" charset="0"/>
                <a:ea typeface="Calibri" panose="020F0502020204030204" pitchFamily="34" charset="0"/>
                <a:cs typeface="Arial" panose="020B0604020202020204" pitchFamily="34" charset="0"/>
              </a:rPr>
              <a:t> qua đ</a:t>
            </a:r>
            <a:r>
              <a:rPr lang="vi-VN" altLang="en-US" sz="1200" dirty="0">
                <a:latin typeface="+mn-lt"/>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ờng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truyền</a:t>
            </a:r>
            <a:r>
              <a:rPr lang="en-US" altLang="en-US" sz="1200" dirty="0">
                <a:latin typeface="Arial" panose="020B0604020202020204" pitchFamily="34" charset="0"/>
                <a:ea typeface="Calibri" panose="020F0502020204030204" pitchFamily="34" charset="0"/>
                <a:cs typeface="Arial" panose="020B0604020202020204" pitchFamily="34" charset="0"/>
              </a:rPr>
              <a:t> Bluetooth. </a:t>
            </a:r>
            <a:r>
              <a:rPr lang="en-US" altLang="en-US" sz="1200" dirty="0" err="1">
                <a:latin typeface="Arial" panose="020B0604020202020204" pitchFamily="34" charset="0"/>
                <a:ea typeface="Calibri" panose="020F0502020204030204" pitchFamily="34" charset="0"/>
                <a:cs typeface="Arial" panose="020B0604020202020204" pitchFamily="34" charset="0"/>
              </a:rPr>
              <a:t>Ngoài</a:t>
            </a:r>
            <a:r>
              <a:rPr lang="en-US" altLang="en-US" sz="1200" dirty="0">
                <a:latin typeface="Arial" panose="020B0604020202020204" pitchFamily="34" charset="0"/>
                <a:ea typeface="Calibri" panose="020F0502020204030204" pitchFamily="34" charset="0"/>
                <a:cs typeface="Arial" panose="020B0604020202020204" pitchFamily="34" charset="0"/>
              </a:rPr>
              <a:t> ra, </a:t>
            </a:r>
            <a:r>
              <a:rPr lang="en-US" altLang="en-US" sz="1200" dirty="0" err="1">
                <a:latin typeface="Arial" panose="020B0604020202020204" pitchFamily="34" charset="0"/>
                <a:ea typeface="Calibri" panose="020F0502020204030204" pitchFamily="34" charset="0"/>
                <a:cs typeface="Arial" panose="020B0604020202020204" pitchFamily="34" charset="0"/>
              </a:rPr>
              <a:t>dữ</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liệu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này</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mn-lt"/>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l</a:t>
            </a:r>
            <a:r>
              <a:rPr lang="vi-VN" altLang="en-US" sz="1200" dirty="0">
                <a:latin typeface="+mn-lt"/>
                <a:ea typeface="Calibri" panose="020F0502020204030204" pitchFamily="34" charset="0"/>
                <a:cs typeface="Arial" panose="020B0604020202020204" pitchFamily="34" charset="0"/>
              </a:rPr>
              <a:t>ư</a:t>
            </a:r>
            <a:r>
              <a:rPr lang="en-US" altLang="en-US" sz="1200" dirty="0">
                <a:latin typeface="Arial" panose="020B0604020202020204" pitchFamily="34" charset="0"/>
                <a:ea typeface="Calibri" panose="020F0502020204030204" pitchFamily="34" charset="0"/>
                <a:cs typeface="Arial" panose="020B0604020202020204" pitchFamily="34" charset="0"/>
              </a:rPr>
              <a:t>u </a:t>
            </a:r>
            <a:r>
              <a:rPr lang="en-US" altLang="en-US" sz="1200" dirty="0" err="1">
                <a:latin typeface="Arial" panose="020B0604020202020204" pitchFamily="34" charset="0"/>
                <a:ea typeface="Calibri" panose="020F0502020204030204" pitchFamily="34" charset="0"/>
                <a:cs typeface="Arial" panose="020B0604020202020204" pitchFamily="34" charset="0"/>
              </a:rPr>
              <a:t>trữ</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trên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thoại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cũng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như</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thẻ</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nhớ</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được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gắn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trên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thiết</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bị</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để</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thuận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cho</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việc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theo</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dõi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và</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xử</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lý</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tính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toán</a:t>
            </a:r>
            <a:r>
              <a:rPr lang="en-US" altLang="en-US" sz="1200" dirty="0">
                <a:latin typeface="Arial" panose="020B0604020202020204" pitchFamily="34" charset="0"/>
                <a:ea typeface="Calibri" panose="020F0502020204030204" pitchFamily="34" charset="0"/>
                <a:cs typeface="Arial" panose="020B0604020202020204" pitchFamily="34" charset="0"/>
              </a:rPr>
              <a:t>. </a:t>
            </a:r>
          </a:p>
          <a:p>
            <a:endParaRPr lang="en-US" dirty="0"/>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6</a:t>
            </a:fld>
            <a:endParaRPr lang="en-US"/>
          </a:p>
        </p:txBody>
      </p:sp>
    </p:spTree>
    <p:extLst>
      <p:ext uri="{BB962C8B-B14F-4D97-AF65-F5344CB8AC3E}">
        <p14:creationId xmlns:p14="http://schemas.microsoft.com/office/powerpoint/2010/main" val="42372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Arial" panose="020B0604020202020204" pitchFamily="34" charset="0"/>
                <a:ea typeface="Calibri" panose="020F0502020204030204" pitchFamily="34" charset="0"/>
                <a:cs typeface="Arial" panose="020B0604020202020204" pitchFamily="34" charset="0"/>
              </a:rPr>
              <a:t>Mạch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tử</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gồm</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có</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hai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đầu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vào</a:t>
            </a:r>
            <a:r>
              <a:rPr lang="en-US" altLang="en-US" sz="1200" dirty="0">
                <a:latin typeface="Arial" panose="020B0604020202020204" pitchFamily="34" charset="0"/>
                <a:ea typeface="Calibri" panose="020F0502020204030204" pitchFamily="34" charset="0"/>
                <a:cs typeface="Arial" panose="020B0604020202020204" pitchFamily="34" charset="0"/>
              </a:rPr>
              <a:t> vi </a:t>
            </a:r>
            <a:r>
              <a:rPr lang="en-US" altLang="en-US" sz="1200" dirty="0" err="1">
                <a:latin typeface="Arial" panose="020B0604020202020204" pitchFamily="34" charset="0"/>
                <a:ea typeface="Calibri" panose="020F0502020204030204" pitchFamily="34" charset="0"/>
                <a:cs typeface="Arial" panose="020B0604020202020204" pitchFamily="34" charset="0"/>
              </a:rPr>
              <a:t>sai</a:t>
            </a:r>
            <a:r>
              <a:rPr lang="en-US" altLang="en-US" sz="1200" dirty="0">
                <a:latin typeface="Arial" panose="020B0604020202020204" pitchFamily="34" charset="0"/>
                <a:ea typeface="Calibri" panose="020F0502020204030204" pitchFamily="34" charset="0"/>
                <a:cs typeface="Arial" panose="020B0604020202020204" pitchFamily="34" charset="0"/>
              </a:rPr>
              <a:t> (MID, END) đ</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gắn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với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các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cực</a:t>
            </a:r>
            <a:r>
              <a:rPr lang="en-US" altLang="en-US" sz="1200" dirty="0">
                <a:latin typeface="Arial" panose="020B0604020202020204" pitchFamily="34" charset="0"/>
                <a:ea typeface="Calibri" panose="020F0502020204030204" pitchFamily="34" charset="0"/>
                <a:cs typeface="Arial" panose="020B0604020202020204" pitchFamily="34" charset="0"/>
              </a:rPr>
              <a:t> ở </a:t>
            </a:r>
            <a:r>
              <a:rPr lang="en-US" altLang="en-US" sz="1200" dirty="0" err="1">
                <a:latin typeface="Arial" panose="020B0604020202020204" pitchFamily="34" charset="0"/>
                <a:ea typeface="Calibri" panose="020F0502020204030204" pitchFamily="34" charset="0"/>
                <a:cs typeface="Arial" panose="020B0604020202020204" pitchFamily="34" charset="0"/>
              </a:rPr>
              <a:t>gữa</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và</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cuối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bó</a:t>
            </a:r>
            <a:r>
              <a:rPr lang="en-US" altLang="en-US" sz="1200" dirty="0">
                <a:latin typeface="Arial" panose="020B0604020202020204" pitchFamily="34" charset="0"/>
                <a:ea typeface="Calibri" panose="020F0502020204030204" pitchFamily="34" charset="0"/>
                <a:cs typeface="Arial" panose="020B0604020202020204" pitchFamily="34" charset="0"/>
              </a:rPr>
              <a:t> c</a:t>
            </a:r>
            <a:r>
              <a:rPr lang="vi-VN" altLang="en-US" sz="1200" dirty="0">
                <a:latin typeface="Arial" panose="020B0604020202020204" pitchFamily="34" charset="0"/>
                <a:ea typeface="Calibri" panose="020F0502020204030204" pitchFamily="34" charset="0"/>
                <a:cs typeface="Arial" panose="020B0604020202020204" pitchFamily="34" charset="0"/>
              </a:rPr>
              <a:t>ơ</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một</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chân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tham</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chiếu</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đặt</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vào</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vị</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trí</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mô</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không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hoạt</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động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điện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nh</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khuỷu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tay</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cổ</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tay</a:t>
            </a:r>
            <a:r>
              <a:rPr lang="en-US" altLang="en-US" sz="1200" dirty="0">
                <a:latin typeface="Arial" panose="020B0604020202020204" pitchFamily="34" charset="0"/>
                <a:ea typeface="Calibri" panose="020F0502020204030204" pitchFamily="34" charset="0"/>
                <a:cs typeface="Arial" panose="020B0604020202020204" pitchFamily="34" charset="0"/>
              </a:rPr>
              <a:t> hay </a:t>
            </a:r>
            <a:r>
              <a:rPr lang="en-US" altLang="en-US" sz="1200" dirty="0" err="1">
                <a:latin typeface="Arial" panose="020B0604020202020204" pitchFamily="34" charset="0"/>
                <a:ea typeface="Calibri" panose="020F0502020204030204" pitchFamily="34" charset="0"/>
                <a:cs typeface="Arial" panose="020B0604020202020204" pitchFamily="34" charset="0"/>
              </a:rPr>
              <a:t>cổ</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chân</a:t>
            </a:r>
            <a:r>
              <a:rPr lang="en-US" altLang="en-US" sz="1200" dirty="0">
                <a:latin typeface="Arial" panose="020B0604020202020204" pitchFamily="34" charset="0"/>
                <a:ea typeface="Calibri" panose="020F0502020204030204" pitchFamily="34" charset="0"/>
                <a:cs typeface="Arial" panose="020B0604020202020204" pitchFamily="34" charset="0"/>
              </a:rPr>
              <a:t>. Tr</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ớc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tín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hiệu</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khuếch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đại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nó</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đi</a:t>
            </a:r>
            <a:r>
              <a:rPr lang="en-US" altLang="en-US" sz="1200" dirty="0">
                <a:latin typeface="Arial" panose="020B0604020202020204" pitchFamily="34" charset="0"/>
                <a:ea typeface="Calibri" panose="020F0502020204030204" pitchFamily="34" charset="0"/>
                <a:cs typeface="Arial" panose="020B0604020202020204" pitchFamily="34" charset="0"/>
              </a:rPr>
              <a:t> qua </a:t>
            </a:r>
            <a:r>
              <a:rPr lang="en-US" altLang="en-US" sz="1200" dirty="0" err="1">
                <a:latin typeface="Arial" panose="020B0604020202020204" pitchFamily="34" charset="0"/>
                <a:ea typeface="Calibri" panose="020F0502020204030204" pitchFamily="34" charset="0"/>
                <a:cs typeface="Arial" panose="020B0604020202020204" pitchFamily="34" charset="0"/>
              </a:rPr>
              <a:t>hai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mạch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khuếch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đại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đệm</a:t>
            </a:r>
            <a:r>
              <a:rPr lang="en-US" altLang="en-US" sz="1200" dirty="0">
                <a:latin typeface="Arial" panose="020B0604020202020204" pitchFamily="34" charset="0"/>
                <a:ea typeface="Calibri" panose="020F0502020204030204" pitchFamily="34" charset="0"/>
                <a:cs typeface="Arial" panose="020B0604020202020204" pitchFamily="34" charset="0"/>
              </a:rPr>
              <a:t> (buffer) </a:t>
            </a:r>
            <a:r>
              <a:rPr lang="en-US" altLang="en-US" sz="1200" dirty="0" err="1">
                <a:latin typeface="Arial" panose="020B0604020202020204" pitchFamily="34" charset="0"/>
                <a:ea typeface="Calibri" panose="020F0502020204030204" pitchFamily="34" charset="0"/>
                <a:cs typeface="Arial" panose="020B0604020202020204" pitchFamily="34" charset="0"/>
              </a:rPr>
              <a:t>nhằm</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làm</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giảm</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sự</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ảnh</a:t>
            </a:r>
            <a:r>
              <a:rPr lang="en-US" altLang="en-US" sz="1200" dirty="0">
                <a:latin typeface="Arial" panose="020B0604020202020204" pitchFamily="34" charset="0"/>
                <a:ea typeface="Calibri" panose="020F0502020204030204" pitchFamily="34" charset="0"/>
                <a:cs typeface="Arial" panose="020B0604020202020204" pitchFamily="34" charset="0"/>
              </a:rPr>
              <a:t> h</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ởng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của</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yếu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tố</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môi</a:t>
            </a:r>
            <a:r>
              <a:rPr lang="en-US" altLang="en-US" sz="1200" dirty="0">
                <a:latin typeface="Arial" panose="020B0604020202020204" pitchFamily="34" charset="0"/>
                <a:ea typeface="Calibri" panose="020F0502020204030204" pitchFamily="34" charset="0"/>
                <a:cs typeface="Arial" panose="020B0604020202020204" pitchFamily="34" charset="0"/>
              </a:rPr>
              <a:t> tr</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ờng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đến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tín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hiệu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Tín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hiệu</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khuếch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đại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với</a:t>
            </a:r>
            <a:r>
              <a:rPr lang="en-US" altLang="en-US" sz="1200" dirty="0">
                <a:latin typeface="Arial" panose="020B0604020202020204" pitchFamily="34" charset="0"/>
                <a:ea typeface="Calibri" panose="020F0502020204030204" pitchFamily="34" charset="0"/>
                <a:cs typeface="Arial" panose="020B0604020202020204" pitchFamily="34" charset="0"/>
              </a:rPr>
              <a:t> gain </a:t>
            </a:r>
            <a:r>
              <a:rPr lang="en-US" altLang="en-US" sz="1200" dirty="0" err="1">
                <a:latin typeface="Arial" panose="020B0604020202020204" pitchFamily="34" charset="0"/>
                <a:ea typeface="Calibri" panose="020F0502020204030204" pitchFamily="34" charset="0"/>
                <a:cs typeface="Arial" panose="020B0604020202020204" pitchFamily="34" charset="0"/>
              </a:rPr>
              <a:t>cỡ</a:t>
            </a:r>
            <a:r>
              <a:rPr lang="en-US" altLang="en-US" sz="1200" dirty="0">
                <a:latin typeface="Arial" panose="020B0604020202020204" pitchFamily="34" charset="0"/>
                <a:ea typeface="Calibri" panose="020F0502020204030204" pitchFamily="34" charset="0"/>
                <a:cs typeface="Arial" panose="020B0604020202020204" pitchFamily="34" charset="0"/>
              </a:rPr>
              <a:t> 100. </a:t>
            </a:r>
            <a:r>
              <a:rPr lang="en-US" altLang="en-US" sz="1200" dirty="0" err="1">
                <a:latin typeface="Arial" panose="020B0604020202020204" pitchFamily="34" charset="0"/>
                <a:ea typeface="Calibri" panose="020F0502020204030204" pitchFamily="34" charset="0"/>
                <a:cs typeface="Arial" panose="020B0604020202020204" pitchFamily="34" charset="0"/>
              </a:rPr>
              <a:t>Dải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tần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số</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hữu</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ích</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của</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tín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hiệu</a:t>
            </a:r>
            <a:r>
              <a:rPr lang="en-US" altLang="en-US" sz="1200" dirty="0">
                <a:latin typeface="Arial" panose="020B0604020202020204" pitchFamily="34" charset="0"/>
                <a:ea typeface="Calibri" panose="020F0502020204030204" pitchFamily="34" charset="0"/>
                <a:cs typeface="Arial" panose="020B0604020202020204" pitchFamily="34" charset="0"/>
              </a:rPr>
              <a:t> EMG </a:t>
            </a:r>
            <a:r>
              <a:rPr lang="en-US" altLang="en-US" sz="1200" dirty="0" err="1">
                <a:latin typeface="Arial" panose="020B0604020202020204" pitchFamily="34" charset="0"/>
                <a:ea typeface="Calibri" panose="020F0502020204030204" pitchFamily="34" charset="0"/>
                <a:cs typeface="Arial" panose="020B0604020202020204" pitchFamily="34" charset="0"/>
              </a:rPr>
              <a:t>từ</a:t>
            </a:r>
            <a:r>
              <a:rPr lang="en-US" altLang="en-US" sz="1200" dirty="0">
                <a:latin typeface="Arial" panose="020B0604020202020204" pitchFamily="34" charset="0"/>
                <a:ea typeface="Calibri" panose="020F0502020204030204" pitchFamily="34" charset="0"/>
                <a:cs typeface="Arial" panose="020B0604020202020204" pitchFamily="34" charset="0"/>
              </a:rPr>
              <a:t> 30 – 500Hz, </a:t>
            </a:r>
            <a:r>
              <a:rPr lang="en-US" altLang="en-US" sz="1200" dirty="0" err="1">
                <a:latin typeface="Arial" panose="020B0604020202020204" pitchFamily="34" charset="0"/>
                <a:ea typeface="Calibri" panose="020F0502020204030204" pitchFamily="34" charset="0"/>
                <a:cs typeface="Arial" panose="020B0604020202020204" pitchFamily="34" charset="0"/>
              </a:rPr>
              <a:t>nên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mạch</a:t>
            </a:r>
            <a:r>
              <a:rPr lang="en-US" altLang="en-US" sz="1200" dirty="0">
                <a:latin typeface="Arial" panose="020B0604020202020204" pitchFamily="34" charset="0"/>
                <a:ea typeface="Calibri" panose="020F0502020204030204" pitchFamily="34" charset="0"/>
                <a:cs typeface="Arial" panose="020B0604020202020204" pitchFamily="34" charset="0"/>
              </a:rPr>
              <a:t> đ</a:t>
            </a:r>
            <a:r>
              <a:rPr lang="vi-VN" altLang="en-US" sz="1200" dirty="0">
                <a:latin typeface="Arial" panose="020B0604020202020204" pitchFamily="34" charset="0"/>
                <a:ea typeface="Calibri" panose="020F0502020204030204" pitchFamily="34" charset="0"/>
                <a:cs typeface="Arial" panose="020B0604020202020204" pitchFamily="34" charset="0"/>
              </a:rPr>
              <a:t>ư</a:t>
            </a:r>
            <a:r>
              <a:rPr lang="en-US" altLang="en-US" sz="1200" dirty="0" err="1">
                <a:latin typeface="Arial" panose="020B0604020202020204" pitchFamily="34" charset="0"/>
                <a:ea typeface="Calibri" panose="020F0502020204030204" pitchFamily="34" charset="0"/>
                <a:cs typeface="Arial" panose="020B0604020202020204" pitchFamily="34" charset="0"/>
              </a:rPr>
              <a:t>ợc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thiết</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kế</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bộ</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lọc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thông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dải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để</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loại</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bỏ</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các</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tần</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số</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không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mong</a:t>
            </a:r>
            <a:r>
              <a:rPr lang="en-US" altLang="en-US" sz="1200" dirty="0">
                <a:latin typeface="Arial" panose="020B0604020202020204" pitchFamily="34" charset="0"/>
                <a:ea typeface="Calibri" panose="020F0502020204030204" pitchFamily="34" charset="0"/>
                <a:cs typeface="Arial" panose="020B0604020202020204" pitchFamily="34" charset="0"/>
              </a:rPr>
              <a:t> </a:t>
            </a:r>
            <a:r>
              <a:rPr lang="en-US" altLang="en-US" sz="1200" dirty="0" err="1">
                <a:latin typeface="Arial" panose="020B0604020202020204" pitchFamily="34" charset="0"/>
                <a:ea typeface="Calibri" panose="020F0502020204030204" pitchFamily="34" charset="0"/>
                <a:cs typeface="Arial" panose="020B0604020202020204" pitchFamily="34" charset="0"/>
              </a:rPr>
              <a:t>muốn</a:t>
            </a:r>
            <a:r>
              <a:rPr lang="en-US" altLang="en-US" sz="1200" dirty="0">
                <a:latin typeface="Arial" panose="020B060402020202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890B4BF8-446B-4E1C-A48C-8E7781230C0F}" type="slidenum">
              <a:rPr lang="en-US" smtClean="0"/>
              <a:t>7</a:t>
            </a:fld>
            <a:endParaRPr lang="en-US"/>
          </a:p>
        </p:txBody>
      </p:sp>
    </p:spTree>
    <p:extLst>
      <p:ext uri="{BB962C8B-B14F-4D97-AF65-F5344CB8AC3E}">
        <p14:creationId xmlns:p14="http://schemas.microsoft.com/office/powerpoint/2010/main" val="3527189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Calibri" panose="020F0502020204030204" pitchFamily="34" charset="0"/>
                <a:cs typeface="Angsana New" panose="02020603050405020304" pitchFamily="18" charset="-34"/>
              </a:rPr>
              <a:t>, firmware của thiết bị bao gồm 5 trạng thái chính, bao gồm Shutdown, System_State_Idle, State BLE Transmission, State Send data to Smartphone và State Save data to SdCard. Khi ở trạng thái shutdown, người dùng bật công tắc thì hệ thống sẽ được chuyển sang trạng thái System_State_Idle, ở trạng thái này, hệ thống sẽ khởi tạo những hàm cần thiết để thiết bị hoạt động bao gồm </a:t>
            </a:r>
            <a:r>
              <a:rPr lang="en-US" sz="1800" kern="100">
                <a:effectLst/>
                <a:latin typeface="Times New Roman" panose="02020603050405020304" pitchFamily="18" charset="0"/>
                <a:ea typeface="Calibri" panose="020F0502020204030204" pitchFamily="34" charset="0"/>
                <a:cs typeface="Angsana New" panose="02020603050405020304" pitchFamily="18" charset="-34"/>
              </a:rPr>
              <a:t>các chức năng, ngoại vi của thiết bị</a:t>
            </a:r>
            <a:r>
              <a:rPr lang="vi-VN" sz="1800" kern="100">
                <a:effectLst/>
                <a:latin typeface="Times New Roman" panose="02020603050405020304" pitchFamily="18" charset="0"/>
                <a:ea typeface="Calibri" panose="020F0502020204030204" pitchFamily="34" charset="0"/>
                <a:cs typeface="Angsana New" panose="02020603050405020304" pitchFamily="18" charset="-34"/>
              </a:rPr>
              <a:t> đồng thời hệ thống bắt đầu lấy mẫu tín hiệu. ở tạng thái System_State_Idle, hệ thống sẽ liên tục phát ra các bản tin yêu cầu kết nối với thiết bị, khi kết nối thành công, hệ thống sẽ chuyển sang trạng thái State BLE Transmission. Sau khi kết nối thành công, hệ thống sẽ yêu cầu người dùng chọn mode hoạt động cho hệ thống, nếu người dùng chọn Realtime mode, hệ thống sẽ chuyển sang trạng thái State Send data to Smartphone, ở trạng thái này, hệ thống sẽ gửi liên tục các gói data 40 byte mang theo 20 giá trị ADC của tín hiệu EMG lên app. Người dùng có thể xem và lưu lại giá trị này. Tương tự nếu người dùng chọn chế độ lưu dữ liệu vào thẻ nhớ thì hệ thoongs sẽ chuyển sang trạng thái State Save data to SdCard, ở trạng thái này, hệ hống sẽ liên tục ghi giá trị ADC thu được vào thẻ nhớ cho đến khi tắt hệ thống hoặc bộ nhớ của thẻ nhớ đầy.</a:t>
            </a:r>
            <a:endParaRPr lang="en-US" sz="1800" kern="100">
              <a:effectLst/>
              <a:latin typeface="Times New Roman" panose="02020603050405020304" pitchFamily="18" charset="0"/>
              <a:ea typeface="Calibri" panose="020F0502020204030204" pitchFamily="34" charset="0"/>
              <a:cs typeface="Angsana New" panose="02020603050405020304" pitchFamily="18" charset="-34"/>
            </a:endParaRPr>
          </a:p>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9</a:t>
            </a:fld>
            <a:endParaRPr lang="en-US"/>
          </a:p>
        </p:txBody>
      </p:sp>
    </p:spTree>
    <p:extLst>
      <p:ext uri="{BB962C8B-B14F-4D97-AF65-F5344CB8AC3E}">
        <p14:creationId xmlns:p14="http://schemas.microsoft.com/office/powerpoint/2010/main" val="146899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B4BF8-446B-4E1C-A48C-8E7781230C0F}" type="slidenum">
              <a:rPr lang="en-US" smtClean="0"/>
              <a:t>10</a:t>
            </a:fld>
            <a:endParaRPr lang="en-US"/>
          </a:p>
        </p:txBody>
      </p:sp>
    </p:spTree>
    <p:extLst>
      <p:ext uri="{BB962C8B-B14F-4D97-AF65-F5344CB8AC3E}">
        <p14:creationId xmlns:p14="http://schemas.microsoft.com/office/powerpoint/2010/main" val="249693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a:t>Vải graphene và nút bấm đực đ</a:t>
            </a:r>
            <a:r>
              <a:rPr lang="vi-VN"/>
              <a:t>ư</a:t>
            </a:r>
            <a:r>
              <a:rPr lang="en-US"/>
              <a:t>ợc gắn với nhau bằng keo dán dẫn điện silver epoxy tạo thành điện cực graphene. </a:t>
            </a:r>
          </a:p>
          <a:p>
            <a:r>
              <a:rPr lang="en-US"/>
              <a:t>Để cố định đ</a:t>
            </a:r>
            <a:r>
              <a:rPr lang="vi-VN"/>
              <a:t>ư</a:t>
            </a:r>
            <a:r>
              <a:rPr lang="en-US"/>
              <a:t>ợc điện cực trên da, các đai chun co dãn đ</a:t>
            </a:r>
            <a:r>
              <a:rPr lang="vi-VN"/>
              <a:t>ư</a:t>
            </a:r>
            <a:r>
              <a:rPr lang="en-US"/>
              <a:t>ợc tạo ra với các hàng nút bấm để điều chỉnh kích th</a:t>
            </a:r>
            <a:r>
              <a:rPr lang="vi-VN"/>
              <a:t>ư</a:t>
            </a:r>
            <a:r>
              <a:rPr lang="en-US"/>
              <a:t>ớc cho phù hợp với mỗi ng</a:t>
            </a:r>
            <a:r>
              <a:rPr lang="vi-VN"/>
              <a:t>ư</a:t>
            </a:r>
            <a:r>
              <a:rPr lang="en-US"/>
              <a:t>ời.</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14</a:t>
            </a:fld>
            <a:endParaRPr lang="en-US"/>
          </a:p>
        </p:txBody>
      </p:sp>
    </p:spTree>
    <p:extLst>
      <p:ext uri="{BB962C8B-B14F-4D97-AF65-F5344CB8AC3E}">
        <p14:creationId xmlns:p14="http://schemas.microsoft.com/office/powerpoint/2010/main" val="164729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a:t>Cách bố trí hệ thống đo tín hiệu điện c</a:t>
            </a:r>
            <a:r>
              <a:rPr lang="vi-VN"/>
              <a:t>ơ</a:t>
            </a:r>
            <a:r>
              <a:rPr lang="en-US"/>
              <a:t> ở tay, chân và l</a:t>
            </a:r>
            <a:r>
              <a:rPr lang="vi-VN"/>
              <a:t>ư</a:t>
            </a:r>
            <a:r>
              <a:rPr lang="en-US"/>
              <a:t>ng là t</a:t>
            </a:r>
            <a:r>
              <a:rPr lang="vi-VN"/>
              <a:t>ư</a:t>
            </a:r>
            <a:r>
              <a:rPr lang="en-US"/>
              <a:t>ơng tự nhau. Hai điện cực vi sai là middle (M) đ</a:t>
            </a:r>
            <a:r>
              <a:rPr lang="vi-VN"/>
              <a:t>ư</a:t>
            </a:r>
            <a:r>
              <a:rPr lang="en-US"/>
              <a:t>ợc đặt ở giữa bó c</a:t>
            </a:r>
            <a:r>
              <a:rPr lang="vi-VN"/>
              <a:t>ơ</a:t>
            </a:r>
            <a:r>
              <a:rPr lang="en-US"/>
              <a:t>, end (E) đ</a:t>
            </a:r>
            <a:r>
              <a:rPr lang="vi-VN"/>
              <a:t>ư</a:t>
            </a:r>
            <a:r>
              <a:rPr lang="en-US"/>
              <a:t>ợc đặt ở cuối bó c</a:t>
            </a:r>
            <a:r>
              <a:rPr lang="vi-VN"/>
              <a:t>ơ</a:t>
            </a:r>
            <a:r>
              <a:rPr lang="en-US"/>
              <a:t> và điện cực tham chiếu (R) đặt ở vị trí không liên quan đến bó c</a:t>
            </a:r>
            <a:r>
              <a:rPr lang="vi-VN"/>
              <a:t>ơ</a:t>
            </a:r>
            <a:r>
              <a:rPr lang="en-US"/>
              <a:t> đ</a:t>
            </a:r>
            <a:r>
              <a:rPr lang="vi-VN"/>
              <a:t>ư</a:t>
            </a:r>
            <a:r>
              <a:rPr lang="en-US"/>
              <a:t>ợc đo. Hai vòng đai quấn sẽ giữ cho điện cực tiếp xúc tốt nhất với da.</a:t>
            </a:r>
          </a:p>
          <a:p>
            <a:r>
              <a:rPr lang="en-US"/>
              <a:t>Trong quá trình đo, em phát hiện vấn đề của điện cực graphene là tiếp xúc với da ch</a:t>
            </a:r>
            <a:r>
              <a:rPr lang="vi-VN"/>
              <a:t>ư</a:t>
            </a:r>
            <a:r>
              <a:rPr lang="en-US"/>
              <a:t>a tốt gây ra khó khan trong việc thu tín hiệu. Tức là không phải lúc nào cũng thu đ</a:t>
            </a:r>
            <a:r>
              <a:rPr lang="vi-VN"/>
              <a:t>ư</a:t>
            </a:r>
            <a:r>
              <a:rPr lang="en-US"/>
              <a:t>ợc tín hiệu EMG.</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15</a:t>
            </a:fld>
            <a:endParaRPr lang="en-US"/>
          </a:p>
        </p:txBody>
      </p:sp>
    </p:spTree>
    <p:extLst>
      <p:ext uri="{BB962C8B-B14F-4D97-AF65-F5344CB8AC3E}">
        <p14:creationId xmlns:p14="http://schemas.microsoft.com/office/powerpoint/2010/main" val="5272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r>
              <a:rPr lang="en-US"/>
              <a:t>7/20/2020</a:t>
            </a:r>
          </a:p>
        </p:txBody>
      </p:sp>
      <p:sp>
        <p:nvSpPr>
          <p:cNvPr id="19" name="Footer Placeholder 18"/>
          <p:cNvSpPr>
            <a:spLocks noGrp="1"/>
          </p:cNvSpPr>
          <p:nvPr>
            <p:ph type="ftr" sz="quarter" idx="11"/>
          </p:nvPr>
        </p:nvSpPr>
        <p:spPr>
          <a:xfrm>
            <a:off x="3867217" y="6654810"/>
            <a:ext cx="5336655" cy="191869"/>
          </a:xfrm>
        </p:spPr>
        <p:txBody>
          <a:bodyPr/>
          <a:lstStyle/>
          <a:p>
            <a:r>
              <a:rPr lang="en-US"/>
              <a:t>Đồ án III</a:t>
            </a:r>
          </a:p>
        </p:txBody>
      </p:sp>
      <p:sp>
        <p:nvSpPr>
          <p:cNvPr id="27" name="Slide Number Placeholder 26"/>
          <p:cNvSpPr>
            <a:spLocks noGrp="1"/>
          </p:cNvSpPr>
          <p:nvPr>
            <p:ph type="sldNum" sz="quarter" idx="12"/>
          </p:nvPr>
        </p:nvSpPr>
        <p:spPr/>
        <p:txBody>
          <a:bodyPr/>
          <a:lstStyle/>
          <a:p>
            <a:fld id="{FFBF3AD2-CB26-4B02-BEB9-3D59151808E6}"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Arial" panose="020B0604020202020204" pitchFamily="34" charset="0"/>
                <a:ea typeface="+mj-ea"/>
                <a:cs typeface="Arial" panose="020B0604020202020204" pitchFamily="34" charset="0"/>
              </a:defRPr>
            </a:lvl1pPr>
          </a:lstStyle>
          <a:p>
            <a:r>
              <a:rPr kumimoji="0" lang="en-US"/>
              <a:t>Click to edit Master title style</a:t>
            </a:r>
            <a:endParaRPr kumimoji="0" lang="en-US" dirty="0"/>
          </a:p>
        </p:txBody>
      </p:sp>
      <p:cxnSp>
        <p:nvCxnSpPr>
          <p:cNvPr id="5" name="Straight Connector 4"/>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462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D667-7D02-404F-8D94-554836C42C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DFB07C-2CC3-42F2-BEFE-2497797CBF1A}"/>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7D69FD-310F-4DAD-B5D6-41E2816FED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26820-62D8-4330-BACC-2278059A1B88}"/>
              </a:ext>
            </a:extLst>
          </p:cNvPr>
          <p:cNvSpPr>
            <a:spLocks noGrp="1"/>
          </p:cNvSpPr>
          <p:nvPr>
            <p:ph type="dt" sz="half" idx="10"/>
          </p:nvPr>
        </p:nvSpPr>
        <p:spPr/>
        <p:txBody>
          <a:bodyPr/>
          <a:lstStyle/>
          <a:p>
            <a:r>
              <a:rPr lang="en-US"/>
              <a:t>7/20/2020</a:t>
            </a:r>
          </a:p>
        </p:txBody>
      </p:sp>
      <p:sp>
        <p:nvSpPr>
          <p:cNvPr id="6" name="Footer Placeholder 5">
            <a:extLst>
              <a:ext uri="{FF2B5EF4-FFF2-40B4-BE49-F238E27FC236}">
                <a16:creationId xmlns:a16="http://schemas.microsoft.com/office/drawing/2014/main" id="{FB7FF227-14A1-4C68-B236-EC3A49F31DCD}"/>
              </a:ext>
            </a:extLst>
          </p:cNvPr>
          <p:cNvSpPr>
            <a:spLocks noGrp="1"/>
          </p:cNvSpPr>
          <p:nvPr>
            <p:ph type="ftr" sz="quarter" idx="11"/>
          </p:nvPr>
        </p:nvSpPr>
        <p:spPr/>
        <p:txBody>
          <a:bodyPr/>
          <a:lstStyle/>
          <a:p>
            <a:r>
              <a:rPr lang="en-US"/>
              <a:t>Đồ án III</a:t>
            </a:r>
          </a:p>
        </p:txBody>
      </p:sp>
      <p:sp>
        <p:nvSpPr>
          <p:cNvPr id="7" name="Slide Number Placeholder 6">
            <a:extLst>
              <a:ext uri="{FF2B5EF4-FFF2-40B4-BE49-F238E27FC236}">
                <a16:creationId xmlns:a16="http://schemas.microsoft.com/office/drawing/2014/main" id="{0AA3A959-17E8-42E0-92A0-FC828DEE6F79}"/>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12635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06D2-EE42-47F1-82A2-DF938F2705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D59846-E7C6-490F-B988-503F34F149D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6E423F7-0E05-4663-9076-1EC05C4A5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17E5E-8951-49E2-A1E3-C23BA5AAF51E}"/>
              </a:ext>
            </a:extLst>
          </p:cNvPr>
          <p:cNvSpPr>
            <a:spLocks noGrp="1"/>
          </p:cNvSpPr>
          <p:nvPr>
            <p:ph type="dt" sz="half" idx="10"/>
          </p:nvPr>
        </p:nvSpPr>
        <p:spPr/>
        <p:txBody>
          <a:bodyPr/>
          <a:lstStyle/>
          <a:p>
            <a:r>
              <a:rPr lang="en-US"/>
              <a:t>7/20/2020</a:t>
            </a:r>
          </a:p>
        </p:txBody>
      </p:sp>
      <p:sp>
        <p:nvSpPr>
          <p:cNvPr id="6" name="Footer Placeholder 5">
            <a:extLst>
              <a:ext uri="{FF2B5EF4-FFF2-40B4-BE49-F238E27FC236}">
                <a16:creationId xmlns:a16="http://schemas.microsoft.com/office/drawing/2014/main" id="{C9452C6B-9533-47A6-84EF-48DA6D79681A}"/>
              </a:ext>
            </a:extLst>
          </p:cNvPr>
          <p:cNvSpPr>
            <a:spLocks noGrp="1"/>
          </p:cNvSpPr>
          <p:nvPr>
            <p:ph type="ftr" sz="quarter" idx="11"/>
          </p:nvPr>
        </p:nvSpPr>
        <p:spPr/>
        <p:txBody>
          <a:bodyPr/>
          <a:lstStyle/>
          <a:p>
            <a:r>
              <a:rPr lang="en-US"/>
              <a:t>Đồ án III</a:t>
            </a:r>
          </a:p>
        </p:txBody>
      </p:sp>
      <p:sp>
        <p:nvSpPr>
          <p:cNvPr id="7" name="Slide Number Placeholder 6">
            <a:extLst>
              <a:ext uri="{FF2B5EF4-FFF2-40B4-BE49-F238E27FC236}">
                <a16:creationId xmlns:a16="http://schemas.microsoft.com/office/drawing/2014/main" id="{90D2C507-835C-45F1-B504-C37046BDDB53}"/>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4279398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9F95-899C-41C3-858D-E42CD4642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1D724E-D2D4-46EA-ADBB-C3C2FED282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29F163-953D-4D4A-B094-3739DA063718}"/>
              </a:ext>
            </a:extLst>
          </p:cNvPr>
          <p:cNvSpPr>
            <a:spLocks noGrp="1"/>
          </p:cNvSpPr>
          <p:nvPr>
            <p:ph type="dt" sz="half" idx="10"/>
          </p:nvPr>
        </p:nvSpPr>
        <p:spPr/>
        <p:txBody>
          <a:bodyPr/>
          <a:lstStyle/>
          <a:p>
            <a:r>
              <a:rPr lang="en-US"/>
              <a:t>7/20/2020</a:t>
            </a:r>
          </a:p>
        </p:txBody>
      </p:sp>
      <p:sp>
        <p:nvSpPr>
          <p:cNvPr id="5" name="Footer Placeholder 4">
            <a:extLst>
              <a:ext uri="{FF2B5EF4-FFF2-40B4-BE49-F238E27FC236}">
                <a16:creationId xmlns:a16="http://schemas.microsoft.com/office/drawing/2014/main" id="{4AB34AC8-DB52-4933-9DDD-BD292BBF70D7}"/>
              </a:ext>
            </a:extLst>
          </p:cNvPr>
          <p:cNvSpPr>
            <a:spLocks noGrp="1"/>
          </p:cNvSpPr>
          <p:nvPr>
            <p:ph type="ftr" sz="quarter" idx="11"/>
          </p:nvPr>
        </p:nvSpPr>
        <p:spPr/>
        <p:txBody>
          <a:bodyPr/>
          <a:lstStyle/>
          <a:p>
            <a:r>
              <a:rPr lang="en-US"/>
              <a:t>Đồ án III</a:t>
            </a:r>
          </a:p>
        </p:txBody>
      </p:sp>
      <p:sp>
        <p:nvSpPr>
          <p:cNvPr id="6" name="Slide Number Placeholder 5">
            <a:extLst>
              <a:ext uri="{FF2B5EF4-FFF2-40B4-BE49-F238E27FC236}">
                <a16:creationId xmlns:a16="http://schemas.microsoft.com/office/drawing/2014/main" id="{4982568F-2B18-4922-A3A0-648F27A265D2}"/>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958115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7CD8C0-A6CF-46A2-850D-8381701302FD}"/>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B43BEF-18CA-447F-A8AD-A2D339FB2732}"/>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9933E-1E65-44FA-98F2-1E0D438E477C}"/>
              </a:ext>
            </a:extLst>
          </p:cNvPr>
          <p:cNvSpPr>
            <a:spLocks noGrp="1"/>
          </p:cNvSpPr>
          <p:nvPr>
            <p:ph type="dt" sz="half" idx="10"/>
          </p:nvPr>
        </p:nvSpPr>
        <p:spPr/>
        <p:txBody>
          <a:bodyPr/>
          <a:lstStyle/>
          <a:p>
            <a:r>
              <a:rPr lang="en-US"/>
              <a:t>7/20/2020</a:t>
            </a:r>
          </a:p>
        </p:txBody>
      </p:sp>
      <p:sp>
        <p:nvSpPr>
          <p:cNvPr id="5" name="Footer Placeholder 4">
            <a:extLst>
              <a:ext uri="{FF2B5EF4-FFF2-40B4-BE49-F238E27FC236}">
                <a16:creationId xmlns:a16="http://schemas.microsoft.com/office/drawing/2014/main" id="{E781C97A-D5B6-46CF-9FE7-4B45F1DCCCC1}"/>
              </a:ext>
            </a:extLst>
          </p:cNvPr>
          <p:cNvSpPr>
            <a:spLocks noGrp="1"/>
          </p:cNvSpPr>
          <p:nvPr>
            <p:ph type="ftr" sz="quarter" idx="11"/>
          </p:nvPr>
        </p:nvSpPr>
        <p:spPr/>
        <p:txBody>
          <a:bodyPr/>
          <a:lstStyle/>
          <a:p>
            <a:r>
              <a:rPr lang="en-US"/>
              <a:t>Đồ án III</a:t>
            </a:r>
          </a:p>
        </p:txBody>
      </p:sp>
      <p:sp>
        <p:nvSpPr>
          <p:cNvPr id="6" name="Slide Number Placeholder 5">
            <a:extLst>
              <a:ext uri="{FF2B5EF4-FFF2-40B4-BE49-F238E27FC236}">
                <a16:creationId xmlns:a16="http://schemas.microsoft.com/office/drawing/2014/main" id="{43AD19A7-0CA9-47E3-A3E2-F9646135DF22}"/>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3196678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r>
              <a:rPr lang="en-US"/>
              <a:t>7/20/2020</a:t>
            </a:r>
          </a:p>
        </p:txBody>
      </p:sp>
      <p:sp>
        <p:nvSpPr>
          <p:cNvPr id="19" name="Footer Placeholder 18"/>
          <p:cNvSpPr>
            <a:spLocks noGrp="1"/>
          </p:cNvSpPr>
          <p:nvPr>
            <p:ph type="ftr" sz="quarter" idx="11"/>
          </p:nvPr>
        </p:nvSpPr>
        <p:spPr>
          <a:xfrm>
            <a:off x="3867217" y="6654810"/>
            <a:ext cx="5336655" cy="191869"/>
          </a:xfrm>
        </p:spPr>
        <p:txBody>
          <a:bodyPr/>
          <a:lstStyle/>
          <a:p>
            <a:r>
              <a:rPr lang="en-US"/>
              <a:t>Đồ án III</a:t>
            </a:r>
          </a:p>
        </p:txBody>
      </p:sp>
      <p:sp>
        <p:nvSpPr>
          <p:cNvPr id="27" name="Slide Number Placeholder 26"/>
          <p:cNvSpPr>
            <a:spLocks noGrp="1"/>
          </p:cNvSpPr>
          <p:nvPr>
            <p:ph type="sldNum" sz="quarter" idx="12"/>
          </p:nvPr>
        </p:nvSpPr>
        <p:spPr/>
        <p:txBody>
          <a:bodyPr/>
          <a:lstStyle/>
          <a:p>
            <a:fld id="{19D7A3C6-3483-45D8-BC64-3598F0962F09}"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Arial" panose="020B0604020202020204" pitchFamily="34" charset="0"/>
                <a:ea typeface="+mj-ea"/>
                <a:cs typeface="Arial" panose="020B0604020202020204" pitchFamily="34" charset="0"/>
              </a:defRPr>
            </a:lvl1pPr>
          </a:lstStyle>
          <a:p>
            <a:r>
              <a:rPr kumimoji="0" lang="en-US"/>
              <a:t>Click to edit Master title style</a:t>
            </a:r>
            <a:endParaRPr kumimoji="0" lang="en-US" dirty="0"/>
          </a:p>
        </p:txBody>
      </p:sp>
      <p:cxnSp>
        <p:nvCxnSpPr>
          <p:cNvPr id="5" name="Straight Connector 4"/>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085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7/20/2020</a:t>
            </a:r>
          </a:p>
        </p:txBody>
      </p:sp>
      <p:sp>
        <p:nvSpPr>
          <p:cNvPr id="5" name="Footer Placeholder 4"/>
          <p:cNvSpPr>
            <a:spLocks noGrp="1"/>
          </p:cNvSpPr>
          <p:nvPr>
            <p:ph type="ftr" sz="quarter" idx="11"/>
          </p:nvPr>
        </p:nvSpPr>
        <p:spPr>
          <a:xfrm>
            <a:off x="3867216" y="6597652"/>
            <a:ext cx="5149784" cy="266699"/>
          </a:xfrm>
        </p:spPr>
        <p:txBody>
          <a:bodyPr/>
          <a:lstStyle/>
          <a:p>
            <a:r>
              <a:rPr lang="en-US"/>
              <a:t>Đồ án III</a:t>
            </a:r>
          </a:p>
        </p:txBody>
      </p:sp>
      <p:sp>
        <p:nvSpPr>
          <p:cNvPr id="6" name="Slide Number Placeholder 5"/>
          <p:cNvSpPr>
            <a:spLocks noGrp="1"/>
          </p:cNvSpPr>
          <p:nvPr>
            <p:ph type="sldNum" sz="quarter" idx="12"/>
          </p:nvPr>
        </p:nvSpPr>
        <p:spPr>
          <a:xfrm>
            <a:off x="10977553" y="6683373"/>
            <a:ext cx="1025524" cy="180976"/>
          </a:xfrm>
        </p:spPr>
        <p:txBody>
          <a:bodyPr/>
          <a:lstStyle/>
          <a:p>
            <a:fld id="{19D7A3C6-3483-45D8-BC64-3598F0962F09}" type="slidenum">
              <a:rPr lang="en-US" smtClean="0"/>
              <a:t>‹#›</a:t>
            </a:fld>
            <a:endParaRPr lang="en-US"/>
          </a:p>
        </p:txBody>
      </p:sp>
      <p:sp>
        <p:nvSpPr>
          <p:cNvPr id="3" name="Content Placeholder 2"/>
          <p:cNvSpPr>
            <a:spLocks noGrp="1"/>
          </p:cNvSpPr>
          <p:nvPr>
            <p:ph idx="1"/>
          </p:nvPr>
        </p:nvSpPr>
        <p:spPr>
          <a:xfrm>
            <a:off x="219075" y="1156625"/>
            <a:ext cx="11853183" cy="5159396"/>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 name="Title 1"/>
          <p:cNvSpPr>
            <a:spLocks noGrp="1"/>
          </p:cNvSpPr>
          <p:nvPr>
            <p:ph type="title"/>
          </p:nvPr>
        </p:nvSpPr>
        <p:spPr>
          <a:xfrm>
            <a:off x="219075" y="191259"/>
            <a:ext cx="10693855" cy="754842"/>
          </a:xfrm>
        </p:spPr>
        <p:txBody>
          <a:bodyPr>
            <a:normAutofit/>
          </a:bodyPr>
          <a:lstStyle>
            <a:lvl1pPr>
              <a:defRPr sz="4000"/>
            </a:lvl1pPr>
          </a:lstStyle>
          <a:p>
            <a:r>
              <a:rPr kumimoji="0" lang="en-US"/>
              <a:t>Click to edit Master title style</a:t>
            </a:r>
            <a:endParaRPr kumimoji="0" lang="en-US" dirty="0"/>
          </a:p>
        </p:txBody>
      </p:sp>
    </p:spTree>
    <p:extLst>
      <p:ext uri="{BB962C8B-B14F-4D97-AF65-F5344CB8AC3E}">
        <p14:creationId xmlns:p14="http://schemas.microsoft.com/office/powerpoint/2010/main" val="220525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r>
              <a:rPr lang="en-US"/>
              <a:t>7/20/2020</a:t>
            </a:r>
          </a:p>
        </p:txBody>
      </p:sp>
      <p:sp>
        <p:nvSpPr>
          <p:cNvPr id="19" name="Footer Placeholder 18"/>
          <p:cNvSpPr>
            <a:spLocks noGrp="1"/>
          </p:cNvSpPr>
          <p:nvPr>
            <p:ph type="ftr" sz="quarter" idx="11"/>
          </p:nvPr>
        </p:nvSpPr>
        <p:spPr>
          <a:xfrm>
            <a:off x="3867217" y="6654810"/>
            <a:ext cx="5336655" cy="191869"/>
          </a:xfrm>
        </p:spPr>
        <p:txBody>
          <a:bodyPr/>
          <a:lstStyle/>
          <a:p>
            <a:r>
              <a:rPr lang="es-ES"/>
              <a:t>Đồ án III</a:t>
            </a:r>
            <a:endParaRPr lang="en-US"/>
          </a:p>
        </p:txBody>
      </p:sp>
      <p:sp>
        <p:nvSpPr>
          <p:cNvPr id="27" name="Slide Number Placeholder 26"/>
          <p:cNvSpPr>
            <a:spLocks noGrp="1"/>
          </p:cNvSpPr>
          <p:nvPr>
            <p:ph type="sldNum" sz="quarter" idx="12"/>
          </p:nvPr>
        </p:nvSpPr>
        <p:spPr/>
        <p:txBody>
          <a:bodyPr/>
          <a:lstStyle/>
          <a:p>
            <a:fld id="{AD3E311D-B049-45EE-A074-D8B10646EBD3}"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Arial" panose="020B0604020202020204" pitchFamily="34" charset="0"/>
                <a:ea typeface="+mj-ea"/>
                <a:cs typeface="Arial" panose="020B0604020202020204" pitchFamily="34" charset="0"/>
              </a:defRPr>
            </a:lvl1pPr>
          </a:lstStyle>
          <a:p>
            <a:r>
              <a:rPr kumimoji="0" lang="en-US"/>
              <a:t>Click to edit Master title style</a:t>
            </a:r>
            <a:endParaRPr kumimoji="0" lang="en-US" dirty="0"/>
          </a:p>
        </p:txBody>
      </p:sp>
      <p:cxnSp>
        <p:nvCxnSpPr>
          <p:cNvPr id="5" name="Straight Connector 4"/>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1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7/20/2020</a:t>
            </a:r>
          </a:p>
        </p:txBody>
      </p:sp>
      <p:sp>
        <p:nvSpPr>
          <p:cNvPr id="5" name="Footer Placeholder 4"/>
          <p:cNvSpPr>
            <a:spLocks noGrp="1"/>
          </p:cNvSpPr>
          <p:nvPr>
            <p:ph type="ftr" sz="quarter" idx="11"/>
          </p:nvPr>
        </p:nvSpPr>
        <p:spPr>
          <a:xfrm>
            <a:off x="3867216" y="6597652"/>
            <a:ext cx="5149784" cy="266699"/>
          </a:xfrm>
        </p:spPr>
        <p:txBody>
          <a:bodyPr/>
          <a:lstStyle/>
          <a:p>
            <a:r>
              <a:rPr lang="es-ES"/>
              <a:t>Đồ án III</a:t>
            </a:r>
            <a:endParaRPr lang="en-US"/>
          </a:p>
        </p:txBody>
      </p:sp>
      <p:sp>
        <p:nvSpPr>
          <p:cNvPr id="6" name="Slide Number Placeholder 5"/>
          <p:cNvSpPr>
            <a:spLocks noGrp="1"/>
          </p:cNvSpPr>
          <p:nvPr>
            <p:ph type="sldNum" sz="quarter" idx="12"/>
          </p:nvPr>
        </p:nvSpPr>
        <p:spPr>
          <a:xfrm>
            <a:off x="10977553" y="6683373"/>
            <a:ext cx="1025524" cy="180976"/>
          </a:xfrm>
        </p:spPr>
        <p:txBody>
          <a:bodyPr/>
          <a:lstStyle/>
          <a:p>
            <a:fld id="{AD3E311D-B049-45EE-A074-D8B10646EBD3}" type="slidenum">
              <a:rPr lang="en-US" smtClean="0"/>
              <a:t>‹#›</a:t>
            </a:fld>
            <a:endParaRPr lang="en-US"/>
          </a:p>
        </p:txBody>
      </p:sp>
      <p:sp>
        <p:nvSpPr>
          <p:cNvPr id="3" name="Content Placeholder 2"/>
          <p:cNvSpPr>
            <a:spLocks noGrp="1"/>
          </p:cNvSpPr>
          <p:nvPr>
            <p:ph idx="1"/>
          </p:nvPr>
        </p:nvSpPr>
        <p:spPr>
          <a:xfrm>
            <a:off x="219075" y="1156625"/>
            <a:ext cx="11853183" cy="5159396"/>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 name="Title 1"/>
          <p:cNvSpPr>
            <a:spLocks noGrp="1"/>
          </p:cNvSpPr>
          <p:nvPr>
            <p:ph type="title"/>
          </p:nvPr>
        </p:nvSpPr>
        <p:spPr>
          <a:xfrm>
            <a:off x="219075" y="191259"/>
            <a:ext cx="10693855" cy="754842"/>
          </a:xfrm>
        </p:spPr>
        <p:txBody>
          <a:bodyPr>
            <a:normAutofit/>
          </a:bodyPr>
          <a:lstStyle>
            <a:lvl1pPr>
              <a:defRPr sz="4000"/>
            </a:lvl1pPr>
          </a:lstStyle>
          <a:p>
            <a:r>
              <a:rPr kumimoji="0" lang="en-US"/>
              <a:t>Click to edit Master title style</a:t>
            </a:r>
            <a:endParaRPr kumimoji="0" lang="en-US" dirty="0"/>
          </a:p>
        </p:txBody>
      </p:sp>
    </p:spTree>
    <p:extLst>
      <p:ext uri="{BB962C8B-B14F-4D97-AF65-F5344CB8AC3E}">
        <p14:creationId xmlns:p14="http://schemas.microsoft.com/office/powerpoint/2010/main" val="152626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7/20/2020</a:t>
            </a:r>
          </a:p>
        </p:txBody>
      </p:sp>
      <p:sp>
        <p:nvSpPr>
          <p:cNvPr id="5" name="Footer Placeholder 4"/>
          <p:cNvSpPr>
            <a:spLocks noGrp="1"/>
          </p:cNvSpPr>
          <p:nvPr>
            <p:ph type="ftr" sz="quarter" idx="11"/>
          </p:nvPr>
        </p:nvSpPr>
        <p:spPr>
          <a:xfrm>
            <a:off x="3867216" y="6597652"/>
            <a:ext cx="5149784" cy="266699"/>
          </a:xfrm>
        </p:spPr>
        <p:txBody>
          <a:bodyPr/>
          <a:lstStyle/>
          <a:p>
            <a:r>
              <a:rPr lang="en-US"/>
              <a:t>Đồ án III</a:t>
            </a:r>
          </a:p>
        </p:txBody>
      </p:sp>
      <p:sp>
        <p:nvSpPr>
          <p:cNvPr id="6" name="Slide Number Placeholder 5"/>
          <p:cNvSpPr>
            <a:spLocks noGrp="1"/>
          </p:cNvSpPr>
          <p:nvPr>
            <p:ph type="sldNum" sz="quarter" idx="12"/>
          </p:nvPr>
        </p:nvSpPr>
        <p:spPr>
          <a:xfrm>
            <a:off x="10977553" y="6683373"/>
            <a:ext cx="1025524" cy="180976"/>
          </a:xfrm>
        </p:spPr>
        <p:txBody>
          <a:bodyPr/>
          <a:lstStyle/>
          <a:p>
            <a:fld id="{FFBF3AD2-CB26-4B02-BEB9-3D59151808E6}" type="slidenum">
              <a:rPr lang="en-US" smtClean="0"/>
              <a:t>‹#›</a:t>
            </a:fld>
            <a:endParaRPr lang="en-US"/>
          </a:p>
        </p:txBody>
      </p:sp>
      <p:sp>
        <p:nvSpPr>
          <p:cNvPr id="3" name="Content Placeholder 2"/>
          <p:cNvSpPr>
            <a:spLocks noGrp="1"/>
          </p:cNvSpPr>
          <p:nvPr>
            <p:ph idx="1"/>
          </p:nvPr>
        </p:nvSpPr>
        <p:spPr>
          <a:xfrm>
            <a:off x="219075" y="1156625"/>
            <a:ext cx="11853183" cy="5159396"/>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 name="Title 1"/>
          <p:cNvSpPr>
            <a:spLocks noGrp="1"/>
          </p:cNvSpPr>
          <p:nvPr>
            <p:ph type="title"/>
          </p:nvPr>
        </p:nvSpPr>
        <p:spPr>
          <a:xfrm>
            <a:off x="219075" y="191259"/>
            <a:ext cx="10693855" cy="754842"/>
          </a:xfrm>
        </p:spPr>
        <p:txBody>
          <a:bodyPr>
            <a:normAutofit/>
          </a:bodyPr>
          <a:lstStyle>
            <a:lvl1pPr>
              <a:defRPr sz="4000"/>
            </a:lvl1pPr>
          </a:lstStyle>
          <a:p>
            <a:r>
              <a:rPr kumimoji="0" lang="en-US"/>
              <a:t>Click to edit Master title style</a:t>
            </a:r>
            <a:endParaRPr kumimoji="0" lang="en-US" dirty="0"/>
          </a:p>
        </p:txBody>
      </p:sp>
    </p:spTree>
    <p:extLst>
      <p:ext uri="{BB962C8B-B14F-4D97-AF65-F5344CB8AC3E}">
        <p14:creationId xmlns:p14="http://schemas.microsoft.com/office/powerpoint/2010/main" val="352784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0A94-26F9-4FB0-8BAF-AE86D713FD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95E1B1-4285-463D-B8E2-6A2A841B95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30BBF-D021-459E-8765-412149B9DC10}"/>
              </a:ext>
            </a:extLst>
          </p:cNvPr>
          <p:cNvSpPr>
            <a:spLocks noGrp="1"/>
          </p:cNvSpPr>
          <p:nvPr>
            <p:ph type="dt" sz="half" idx="10"/>
          </p:nvPr>
        </p:nvSpPr>
        <p:spPr/>
        <p:txBody>
          <a:bodyPr/>
          <a:lstStyle/>
          <a:p>
            <a:r>
              <a:rPr lang="en-US"/>
              <a:t>7/20/2020</a:t>
            </a:r>
          </a:p>
        </p:txBody>
      </p:sp>
      <p:sp>
        <p:nvSpPr>
          <p:cNvPr id="5" name="Footer Placeholder 4">
            <a:extLst>
              <a:ext uri="{FF2B5EF4-FFF2-40B4-BE49-F238E27FC236}">
                <a16:creationId xmlns:a16="http://schemas.microsoft.com/office/drawing/2014/main" id="{0B4A6989-2EAA-4375-949C-83F870168EA6}"/>
              </a:ext>
            </a:extLst>
          </p:cNvPr>
          <p:cNvSpPr>
            <a:spLocks noGrp="1"/>
          </p:cNvSpPr>
          <p:nvPr>
            <p:ph type="ftr" sz="quarter" idx="11"/>
          </p:nvPr>
        </p:nvSpPr>
        <p:spPr/>
        <p:txBody>
          <a:bodyPr/>
          <a:lstStyle/>
          <a:p>
            <a:r>
              <a:rPr lang="en-US"/>
              <a:t>Đồ án III</a:t>
            </a:r>
          </a:p>
        </p:txBody>
      </p:sp>
      <p:sp>
        <p:nvSpPr>
          <p:cNvPr id="6" name="Slide Number Placeholder 5">
            <a:extLst>
              <a:ext uri="{FF2B5EF4-FFF2-40B4-BE49-F238E27FC236}">
                <a16:creationId xmlns:a16="http://schemas.microsoft.com/office/drawing/2014/main" id="{FC0AE4F6-75CA-41BE-B318-6686E60DE62A}"/>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22356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1592C-5562-402F-AFDE-56860DECE3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1CC1B-B8F9-4339-8190-B274363B5F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08074-D05B-4554-8993-233BD47DCA6C}"/>
              </a:ext>
            </a:extLst>
          </p:cNvPr>
          <p:cNvSpPr>
            <a:spLocks noGrp="1"/>
          </p:cNvSpPr>
          <p:nvPr>
            <p:ph type="dt" sz="half" idx="10"/>
          </p:nvPr>
        </p:nvSpPr>
        <p:spPr/>
        <p:txBody>
          <a:bodyPr/>
          <a:lstStyle/>
          <a:p>
            <a:r>
              <a:rPr lang="en-US"/>
              <a:t>7/20/2020</a:t>
            </a:r>
          </a:p>
        </p:txBody>
      </p:sp>
      <p:sp>
        <p:nvSpPr>
          <p:cNvPr id="5" name="Footer Placeholder 4">
            <a:extLst>
              <a:ext uri="{FF2B5EF4-FFF2-40B4-BE49-F238E27FC236}">
                <a16:creationId xmlns:a16="http://schemas.microsoft.com/office/drawing/2014/main" id="{A7617509-2CA7-4C81-8A20-1DB8F4DC0764}"/>
              </a:ext>
            </a:extLst>
          </p:cNvPr>
          <p:cNvSpPr>
            <a:spLocks noGrp="1"/>
          </p:cNvSpPr>
          <p:nvPr>
            <p:ph type="ftr" sz="quarter" idx="11"/>
          </p:nvPr>
        </p:nvSpPr>
        <p:spPr/>
        <p:txBody>
          <a:bodyPr/>
          <a:lstStyle/>
          <a:p>
            <a:r>
              <a:rPr lang="en-US"/>
              <a:t>Đồ án III</a:t>
            </a:r>
          </a:p>
        </p:txBody>
      </p:sp>
      <p:sp>
        <p:nvSpPr>
          <p:cNvPr id="6" name="Slide Number Placeholder 5">
            <a:extLst>
              <a:ext uri="{FF2B5EF4-FFF2-40B4-BE49-F238E27FC236}">
                <a16:creationId xmlns:a16="http://schemas.microsoft.com/office/drawing/2014/main" id="{F9616C5F-89DC-495E-A4BB-C229B9B903D8}"/>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2306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3FA2-78C2-4F9E-B88D-A65AB8A894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AA295A-ECAE-45C8-BA37-F2340A8886B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F8E30-5DC4-4200-8FA5-5336802C5B1E}"/>
              </a:ext>
            </a:extLst>
          </p:cNvPr>
          <p:cNvSpPr>
            <a:spLocks noGrp="1"/>
          </p:cNvSpPr>
          <p:nvPr>
            <p:ph type="dt" sz="half" idx="10"/>
          </p:nvPr>
        </p:nvSpPr>
        <p:spPr/>
        <p:txBody>
          <a:bodyPr/>
          <a:lstStyle/>
          <a:p>
            <a:r>
              <a:rPr lang="en-US"/>
              <a:t>7/20/2020</a:t>
            </a:r>
          </a:p>
        </p:txBody>
      </p:sp>
      <p:sp>
        <p:nvSpPr>
          <p:cNvPr id="5" name="Footer Placeholder 4">
            <a:extLst>
              <a:ext uri="{FF2B5EF4-FFF2-40B4-BE49-F238E27FC236}">
                <a16:creationId xmlns:a16="http://schemas.microsoft.com/office/drawing/2014/main" id="{88096D8B-F1A1-405C-842C-0E1643F0406C}"/>
              </a:ext>
            </a:extLst>
          </p:cNvPr>
          <p:cNvSpPr>
            <a:spLocks noGrp="1"/>
          </p:cNvSpPr>
          <p:nvPr>
            <p:ph type="ftr" sz="quarter" idx="11"/>
          </p:nvPr>
        </p:nvSpPr>
        <p:spPr/>
        <p:txBody>
          <a:bodyPr/>
          <a:lstStyle/>
          <a:p>
            <a:r>
              <a:rPr lang="en-US"/>
              <a:t>Đồ án III</a:t>
            </a:r>
          </a:p>
        </p:txBody>
      </p:sp>
      <p:sp>
        <p:nvSpPr>
          <p:cNvPr id="6" name="Slide Number Placeholder 5">
            <a:extLst>
              <a:ext uri="{FF2B5EF4-FFF2-40B4-BE49-F238E27FC236}">
                <a16:creationId xmlns:a16="http://schemas.microsoft.com/office/drawing/2014/main" id="{542E339C-0AEA-4A23-BA91-3CC5F6F66EE9}"/>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855076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86F6-04A9-4EB2-9126-D504487FA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18BE4-3EE3-4123-9899-A54885270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1FC348-16A1-4ACF-97FE-729EA04C96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F46E8A-4DE6-463B-8900-418F23F75283}"/>
              </a:ext>
            </a:extLst>
          </p:cNvPr>
          <p:cNvSpPr>
            <a:spLocks noGrp="1"/>
          </p:cNvSpPr>
          <p:nvPr>
            <p:ph type="dt" sz="half" idx="10"/>
          </p:nvPr>
        </p:nvSpPr>
        <p:spPr/>
        <p:txBody>
          <a:bodyPr/>
          <a:lstStyle/>
          <a:p>
            <a:r>
              <a:rPr lang="en-US"/>
              <a:t>7/20/2020</a:t>
            </a:r>
          </a:p>
        </p:txBody>
      </p:sp>
      <p:sp>
        <p:nvSpPr>
          <p:cNvPr id="6" name="Footer Placeholder 5">
            <a:extLst>
              <a:ext uri="{FF2B5EF4-FFF2-40B4-BE49-F238E27FC236}">
                <a16:creationId xmlns:a16="http://schemas.microsoft.com/office/drawing/2014/main" id="{70CD7EC6-E15A-48E3-8362-4673314960CA}"/>
              </a:ext>
            </a:extLst>
          </p:cNvPr>
          <p:cNvSpPr>
            <a:spLocks noGrp="1"/>
          </p:cNvSpPr>
          <p:nvPr>
            <p:ph type="ftr" sz="quarter" idx="11"/>
          </p:nvPr>
        </p:nvSpPr>
        <p:spPr/>
        <p:txBody>
          <a:bodyPr/>
          <a:lstStyle/>
          <a:p>
            <a:r>
              <a:rPr lang="en-US"/>
              <a:t>Đồ án III</a:t>
            </a:r>
          </a:p>
        </p:txBody>
      </p:sp>
      <p:sp>
        <p:nvSpPr>
          <p:cNvPr id="7" name="Slide Number Placeholder 6">
            <a:extLst>
              <a:ext uri="{FF2B5EF4-FFF2-40B4-BE49-F238E27FC236}">
                <a16:creationId xmlns:a16="http://schemas.microsoft.com/office/drawing/2014/main" id="{DDAE487B-E988-42D4-B37C-D4E4AE37B827}"/>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1079173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1CE7-8AF6-44F6-BF70-CD2EFD8C225D}"/>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65B534-CDA4-4757-A2C1-87EB841AA460}"/>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B3500-49BE-4C4E-9159-08016CC6950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D1EA6D-C9F5-4118-8285-B8AE6D8DBE7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C8DE10-2E82-49AC-A228-FE078D41E6F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D83950-E4D5-4666-B46F-354B1133B93F}"/>
              </a:ext>
            </a:extLst>
          </p:cNvPr>
          <p:cNvSpPr>
            <a:spLocks noGrp="1"/>
          </p:cNvSpPr>
          <p:nvPr>
            <p:ph type="dt" sz="half" idx="10"/>
          </p:nvPr>
        </p:nvSpPr>
        <p:spPr/>
        <p:txBody>
          <a:bodyPr/>
          <a:lstStyle/>
          <a:p>
            <a:r>
              <a:rPr lang="en-US"/>
              <a:t>7/20/2020</a:t>
            </a:r>
          </a:p>
        </p:txBody>
      </p:sp>
      <p:sp>
        <p:nvSpPr>
          <p:cNvPr id="8" name="Footer Placeholder 7">
            <a:extLst>
              <a:ext uri="{FF2B5EF4-FFF2-40B4-BE49-F238E27FC236}">
                <a16:creationId xmlns:a16="http://schemas.microsoft.com/office/drawing/2014/main" id="{E2E92FE9-8048-421C-BD28-29D3C1D676A3}"/>
              </a:ext>
            </a:extLst>
          </p:cNvPr>
          <p:cNvSpPr>
            <a:spLocks noGrp="1"/>
          </p:cNvSpPr>
          <p:nvPr>
            <p:ph type="ftr" sz="quarter" idx="11"/>
          </p:nvPr>
        </p:nvSpPr>
        <p:spPr/>
        <p:txBody>
          <a:bodyPr/>
          <a:lstStyle/>
          <a:p>
            <a:r>
              <a:rPr lang="en-US"/>
              <a:t>Đồ án III</a:t>
            </a:r>
          </a:p>
        </p:txBody>
      </p:sp>
      <p:sp>
        <p:nvSpPr>
          <p:cNvPr id="9" name="Slide Number Placeholder 8">
            <a:extLst>
              <a:ext uri="{FF2B5EF4-FFF2-40B4-BE49-F238E27FC236}">
                <a16:creationId xmlns:a16="http://schemas.microsoft.com/office/drawing/2014/main" id="{89A3ED4E-F73B-4E56-9950-AEB2F910EDF9}"/>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962634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12ACF-07D2-4427-A557-E3A26247B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60D5CA-4BBA-45F9-AEB7-40B7C8F44C73}"/>
              </a:ext>
            </a:extLst>
          </p:cNvPr>
          <p:cNvSpPr>
            <a:spLocks noGrp="1"/>
          </p:cNvSpPr>
          <p:nvPr>
            <p:ph type="dt" sz="half" idx="10"/>
          </p:nvPr>
        </p:nvSpPr>
        <p:spPr/>
        <p:txBody>
          <a:bodyPr/>
          <a:lstStyle/>
          <a:p>
            <a:r>
              <a:rPr lang="en-US"/>
              <a:t>7/20/2020</a:t>
            </a:r>
          </a:p>
        </p:txBody>
      </p:sp>
      <p:sp>
        <p:nvSpPr>
          <p:cNvPr id="4" name="Footer Placeholder 3">
            <a:extLst>
              <a:ext uri="{FF2B5EF4-FFF2-40B4-BE49-F238E27FC236}">
                <a16:creationId xmlns:a16="http://schemas.microsoft.com/office/drawing/2014/main" id="{85D644ED-438C-4EDB-949B-F0C0B42BF587}"/>
              </a:ext>
            </a:extLst>
          </p:cNvPr>
          <p:cNvSpPr>
            <a:spLocks noGrp="1"/>
          </p:cNvSpPr>
          <p:nvPr>
            <p:ph type="ftr" sz="quarter" idx="11"/>
          </p:nvPr>
        </p:nvSpPr>
        <p:spPr/>
        <p:txBody>
          <a:bodyPr/>
          <a:lstStyle/>
          <a:p>
            <a:r>
              <a:rPr lang="en-US"/>
              <a:t>Đồ án III</a:t>
            </a:r>
          </a:p>
        </p:txBody>
      </p:sp>
      <p:sp>
        <p:nvSpPr>
          <p:cNvPr id="5" name="Slide Number Placeholder 4">
            <a:extLst>
              <a:ext uri="{FF2B5EF4-FFF2-40B4-BE49-F238E27FC236}">
                <a16:creationId xmlns:a16="http://schemas.microsoft.com/office/drawing/2014/main" id="{B174DDAE-15B9-4D93-9C59-F698BAC07CCD}"/>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2630529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52506-C840-4548-9704-E3FA3C2BE6E1}"/>
              </a:ext>
            </a:extLst>
          </p:cNvPr>
          <p:cNvSpPr>
            <a:spLocks noGrp="1"/>
          </p:cNvSpPr>
          <p:nvPr>
            <p:ph type="dt" sz="half" idx="10"/>
          </p:nvPr>
        </p:nvSpPr>
        <p:spPr/>
        <p:txBody>
          <a:bodyPr/>
          <a:lstStyle/>
          <a:p>
            <a:r>
              <a:rPr lang="en-US"/>
              <a:t>7/20/2020</a:t>
            </a:r>
          </a:p>
        </p:txBody>
      </p:sp>
      <p:sp>
        <p:nvSpPr>
          <p:cNvPr id="3" name="Footer Placeholder 2">
            <a:extLst>
              <a:ext uri="{FF2B5EF4-FFF2-40B4-BE49-F238E27FC236}">
                <a16:creationId xmlns:a16="http://schemas.microsoft.com/office/drawing/2014/main" id="{298709D0-DFB6-4F9B-8B7E-0F0C772711F1}"/>
              </a:ext>
            </a:extLst>
          </p:cNvPr>
          <p:cNvSpPr>
            <a:spLocks noGrp="1"/>
          </p:cNvSpPr>
          <p:nvPr>
            <p:ph type="ftr" sz="quarter" idx="11"/>
          </p:nvPr>
        </p:nvSpPr>
        <p:spPr/>
        <p:txBody>
          <a:bodyPr/>
          <a:lstStyle/>
          <a:p>
            <a:r>
              <a:rPr lang="en-US"/>
              <a:t>Đồ án III</a:t>
            </a:r>
          </a:p>
        </p:txBody>
      </p:sp>
      <p:sp>
        <p:nvSpPr>
          <p:cNvPr id="4" name="Slide Number Placeholder 3">
            <a:extLst>
              <a:ext uri="{FF2B5EF4-FFF2-40B4-BE49-F238E27FC236}">
                <a16:creationId xmlns:a16="http://schemas.microsoft.com/office/drawing/2014/main" id="{943F1395-D48D-4EF8-8225-F5ED4FC0E5B8}"/>
              </a:ext>
            </a:extLst>
          </p:cNvPr>
          <p:cNvSpPr>
            <a:spLocks noGrp="1"/>
          </p:cNvSpPr>
          <p:nvPr>
            <p:ph type="sldNum" sz="quarter" idx="12"/>
          </p:nvPr>
        </p:nvSpPr>
        <p:spPr/>
        <p:txBody>
          <a:bodyPr/>
          <a:lstStyle/>
          <a:p>
            <a:fld id="{F12FBD3E-7F6F-4F61-A81D-A7D5224DD0F5}" type="slidenum">
              <a:rPr lang="en-US" smtClean="0"/>
              <a:t>‹#›</a:t>
            </a:fld>
            <a:endParaRPr lang="en-US"/>
          </a:p>
        </p:txBody>
      </p:sp>
    </p:spTree>
    <p:extLst>
      <p:ext uri="{BB962C8B-B14F-4D97-AF65-F5344CB8AC3E}">
        <p14:creationId xmlns:p14="http://schemas.microsoft.com/office/powerpoint/2010/main" val="35801576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jpe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27" name="Group 26"/>
          <p:cNvGrpSpPr/>
          <p:nvPr/>
        </p:nvGrpSpPr>
        <p:grpSpPr>
          <a:xfrm>
            <a:off x="-16372" y="-22283"/>
            <a:ext cx="10424679" cy="475036"/>
            <a:chOff x="-12700" y="-22283"/>
            <a:chExt cx="10573248" cy="475036"/>
          </a:xfrm>
        </p:grpSpPr>
        <p:sp>
          <p:nvSpPr>
            <p:cNvPr id="28" name="Freeform 27"/>
            <p:cNvSpPr>
              <a:spLocks/>
            </p:cNvSpPr>
            <p:nvPr/>
          </p:nvSpPr>
          <p:spPr bwMode="auto">
            <a:xfrm>
              <a:off x="-12700" y="-22283"/>
              <a:ext cx="10573248" cy="365183"/>
            </a:xfrm>
            <a:custGeom>
              <a:avLst>
                <a:gd name="A1" fmla="val 0"/>
                <a:gd name="A2" fmla="val 0"/>
                <a:gd name="A3" fmla="val 0"/>
                <a:gd name="A4" fmla="val 0"/>
                <a:gd name="A5" fmla="val 0"/>
                <a:gd name="A6" fmla="val 0"/>
                <a:gd name="A7" fmla="val 0"/>
                <a:gd name="A8" fmla="val 0"/>
              </a:avLst>
              <a:gdLst>
                <a:gd name="connsiteX0" fmla="*/ 10 w 10010"/>
                <a:gd name="connsiteY0" fmla="*/ 30 h 10000"/>
                <a:gd name="connsiteX1" fmla="*/ 4404 w 10010"/>
                <a:gd name="connsiteY1" fmla="*/ 0 h 10000"/>
                <a:gd name="connsiteX2" fmla="*/ 7578 w 10010"/>
                <a:gd name="connsiteY2" fmla="*/ 5595 h 10000"/>
                <a:gd name="connsiteX3" fmla="*/ 9990 w 10010"/>
                <a:gd name="connsiteY3" fmla="*/ 838 h 10000"/>
                <a:gd name="connsiteX4" fmla="*/ 10010 w 10010"/>
                <a:gd name="connsiteY4" fmla="*/ 936 h 10000"/>
                <a:gd name="connsiteX5" fmla="*/ 7453 w 10010"/>
                <a:gd name="connsiteY5" fmla="*/ 6692 h 10000"/>
                <a:gd name="connsiteX6" fmla="*/ 2578 w 10010"/>
                <a:gd name="connsiteY6" fmla="*/ 3064 h 10000"/>
                <a:gd name="connsiteX7" fmla="*/ 0 w 10010"/>
                <a:gd name="connsiteY7" fmla="*/ 10000 h 10000"/>
                <a:gd name="connsiteX8" fmla="*/ 10 w 10010"/>
                <a:gd name="connsiteY8" fmla="*/ 30 h 10000"/>
                <a:gd name="connsiteX0" fmla="*/ 10 w 9991"/>
                <a:gd name="connsiteY0" fmla="*/ 89 h 10059"/>
                <a:gd name="connsiteX1" fmla="*/ 4404 w 9991"/>
                <a:gd name="connsiteY1" fmla="*/ 59 h 10059"/>
                <a:gd name="connsiteX2" fmla="*/ 7578 w 9991"/>
                <a:gd name="connsiteY2" fmla="*/ 5654 h 10059"/>
                <a:gd name="connsiteX3" fmla="*/ 9990 w 9991"/>
                <a:gd name="connsiteY3" fmla="*/ 897 h 10059"/>
                <a:gd name="connsiteX4" fmla="*/ 9991 w 9991"/>
                <a:gd name="connsiteY4" fmla="*/ 170 h 10059"/>
                <a:gd name="connsiteX5" fmla="*/ 7453 w 9991"/>
                <a:gd name="connsiteY5" fmla="*/ 6751 h 10059"/>
                <a:gd name="connsiteX6" fmla="*/ 2578 w 9991"/>
                <a:gd name="connsiteY6" fmla="*/ 3123 h 10059"/>
                <a:gd name="connsiteX7" fmla="*/ 0 w 9991"/>
                <a:gd name="connsiteY7" fmla="*/ 10059 h 10059"/>
                <a:gd name="connsiteX8" fmla="*/ 10 w 9991"/>
                <a:gd name="connsiteY8" fmla="*/ 89 h 10059"/>
                <a:gd name="connsiteX0" fmla="*/ 10 w 10000"/>
                <a:gd name="connsiteY0" fmla="*/ 555 h 10467"/>
                <a:gd name="connsiteX1" fmla="*/ 4408 w 10000"/>
                <a:gd name="connsiteY1" fmla="*/ 526 h 10467"/>
                <a:gd name="connsiteX2" fmla="*/ 7585 w 10000"/>
                <a:gd name="connsiteY2" fmla="*/ 6088 h 10467"/>
                <a:gd name="connsiteX3" fmla="*/ 9999 w 10000"/>
                <a:gd name="connsiteY3" fmla="*/ 1359 h 10467"/>
                <a:gd name="connsiteX4" fmla="*/ 10000 w 10000"/>
                <a:gd name="connsiteY4" fmla="*/ 144 h 10467"/>
                <a:gd name="connsiteX5" fmla="*/ 7460 w 10000"/>
                <a:gd name="connsiteY5" fmla="*/ 7178 h 10467"/>
                <a:gd name="connsiteX6" fmla="*/ 2580 w 10000"/>
                <a:gd name="connsiteY6" fmla="*/ 3572 h 10467"/>
                <a:gd name="connsiteX7" fmla="*/ 0 w 10000"/>
                <a:gd name="connsiteY7" fmla="*/ 10467 h 10467"/>
                <a:gd name="connsiteX8" fmla="*/ 10 w 10000"/>
                <a:gd name="connsiteY8" fmla="*/ 555 h 10467"/>
                <a:gd name="connsiteX0" fmla="*/ 10 w 10000"/>
                <a:gd name="connsiteY0" fmla="*/ 611 h 10523"/>
                <a:gd name="connsiteX1" fmla="*/ 4408 w 10000"/>
                <a:gd name="connsiteY1" fmla="*/ 582 h 10523"/>
                <a:gd name="connsiteX2" fmla="*/ 7585 w 10000"/>
                <a:gd name="connsiteY2" fmla="*/ 6144 h 10523"/>
                <a:gd name="connsiteX3" fmla="*/ 9999 w 10000"/>
                <a:gd name="connsiteY3" fmla="*/ 503 h 10523"/>
                <a:gd name="connsiteX4" fmla="*/ 10000 w 10000"/>
                <a:gd name="connsiteY4" fmla="*/ 200 h 10523"/>
                <a:gd name="connsiteX5" fmla="*/ 7460 w 10000"/>
                <a:gd name="connsiteY5" fmla="*/ 7234 h 10523"/>
                <a:gd name="connsiteX6" fmla="*/ 2580 w 10000"/>
                <a:gd name="connsiteY6" fmla="*/ 3628 h 10523"/>
                <a:gd name="connsiteX7" fmla="*/ 0 w 10000"/>
                <a:gd name="connsiteY7" fmla="*/ 10523 h 10523"/>
                <a:gd name="connsiteX8" fmla="*/ 10 w 10000"/>
                <a:gd name="connsiteY8" fmla="*/ 611 h 10523"/>
                <a:gd name="connsiteX0" fmla="*/ 10 w 10000"/>
                <a:gd name="connsiteY0" fmla="*/ 271 h 10183"/>
                <a:gd name="connsiteX1" fmla="*/ 4408 w 10000"/>
                <a:gd name="connsiteY1" fmla="*/ 242 h 10183"/>
                <a:gd name="connsiteX2" fmla="*/ 7585 w 10000"/>
                <a:gd name="connsiteY2" fmla="*/ 5804 h 10183"/>
                <a:gd name="connsiteX3" fmla="*/ 9999 w 10000"/>
                <a:gd name="connsiteY3" fmla="*/ 163 h 10183"/>
                <a:gd name="connsiteX4" fmla="*/ 10000 w 10000"/>
                <a:gd name="connsiteY4" fmla="*/ 240 h 10183"/>
                <a:gd name="connsiteX5" fmla="*/ 7460 w 10000"/>
                <a:gd name="connsiteY5" fmla="*/ 6894 h 10183"/>
                <a:gd name="connsiteX6" fmla="*/ 2580 w 10000"/>
                <a:gd name="connsiteY6" fmla="*/ 3288 h 10183"/>
                <a:gd name="connsiteX7" fmla="*/ 0 w 10000"/>
                <a:gd name="connsiteY7" fmla="*/ 10183 h 10183"/>
                <a:gd name="connsiteX8" fmla="*/ 10 w 10000"/>
                <a:gd name="connsiteY8" fmla="*/ 271 h 1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3">
                  <a:moveTo>
                    <a:pt x="10" y="271"/>
                  </a:moveTo>
                  <a:lnTo>
                    <a:pt x="4408" y="242"/>
                  </a:lnTo>
                  <a:cubicBezTo>
                    <a:pt x="4761" y="1773"/>
                    <a:pt x="6653" y="5817"/>
                    <a:pt x="7585" y="5804"/>
                  </a:cubicBezTo>
                  <a:cubicBezTo>
                    <a:pt x="8517" y="5791"/>
                    <a:pt x="9583" y="1633"/>
                    <a:pt x="9999" y="163"/>
                  </a:cubicBezTo>
                  <a:cubicBezTo>
                    <a:pt x="10002" y="961"/>
                    <a:pt x="9997" y="-558"/>
                    <a:pt x="10000" y="240"/>
                  </a:cubicBezTo>
                  <a:cubicBezTo>
                    <a:pt x="9823" y="907"/>
                    <a:pt x="8697" y="6386"/>
                    <a:pt x="7460" y="6894"/>
                  </a:cubicBezTo>
                  <a:cubicBezTo>
                    <a:pt x="6223" y="7402"/>
                    <a:pt x="3823" y="2742"/>
                    <a:pt x="2580" y="3288"/>
                  </a:cubicBezTo>
                  <a:cubicBezTo>
                    <a:pt x="1300" y="3409"/>
                    <a:pt x="468" y="7547"/>
                    <a:pt x="0" y="10183"/>
                  </a:cubicBezTo>
                  <a:cubicBezTo>
                    <a:pt x="3" y="6879"/>
                    <a:pt x="7" y="3575"/>
                    <a:pt x="10" y="271"/>
                  </a:cubicBezTo>
                  <a:close/>
                </a:path>
              </a:pathLst>
            </a:custGeom>
            <a:gradFill>
              <a:gsLst>
                <a:gs pos="0">
                  <a:schemeClr val="bg2">
                    <a:lumMod val="75000"/>
                  </a:schemeClr>
                </a:gs>
                <a:gs pos="100000">
                  <a:schemeClr val="bg2"/>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3" name="Freeform 32"/>
            <p:cNvSpPr>
              <a:spLocks/>
            </p:cNvSpPr>
            <p:nvPr/>
          </p:nvSpPr>
          <p:spPr bwMode="auto">
            <a:xfrm rot="21436420">
              <a:off x="-8847" y="-4359"/>
              <a:ext cx="10516742" cy="457112"/>
            </a:xfrm>
            <a:custGeom>
              <a:avLst>
                <a:gd name="A1" fmla="val 0"/>
                <a:gd name="A2" fmla="val 0"/>
                <a:gd name="A3" fmla="val 0"/>
                <a:gd name="A4" fmla="val 0"/>
                <a:gd name="A5" fmla="val 0"/>
                <a:gd name="A6" fmla="val 0"/>
                <a:gd name="A7" fmla="val 0"/>
                <a:gd name="A8" fmla="val 0"/>
              </a:avLst>
              <a:gdLst>
                <a:gd name="connsiteX0" fmla="*/ 0 w 10000"/>
                <a:gd name="connsiteY0" fmla="*/ 9684 h 10681"/>
                <a:gd name="connsiteX1" fmla="*/ 2858 w 10000"/>
                <a:gd name="connsiteY1" fmla="*/ 2 h 10681"/>
                <a:gd name="connsiteX2" fmla="*/ 7149 w 10000"/>
                <a:gd name="connsiteY2" fmla="*/ 10668 h 10681"/>
                <a:gd name="connsiteX3" fmla="*/ 10000 w 10000"/>
                <a:gd name="connsiteY3" fmla="*/ 1113 h 10681"/>
                <a:gd name="connsiteX0" fmla="*/ 0 w 10000"/>
                <a:gd name="connsiteY0" fmla="*/ 9705 h 12979"/>
                <a:gd name="connsiteX1" fmla="*/ 2858 w 10000"/>
                <a:gd name="connsiteY1" fmla="*/ 23 h 12979"/>
                <a:gd name="connsiteX2" fmla="*/ 7146 w 10000"/>
                <a:gd name="connsiteY2" fmla="*/ 12968 h 12979"/>
                <a:gd name="connsiteX3" fmla="*/ 10000 w 10000"/>
                <a:gd name="connsiteY3" fmla="*/ 1134 h 12979"/>
                <a:gd name="connsiteX0" fmla="*/ 0 w 9979"/>
                <a:gd name="connsiteY0" fmla="*/ 11997 h 12957"/>
                <a:gd name="connsiteX1" fmla="*/ 2837 w 9979"/>
                <a:gd name="connsiteY1" fmla="*/ 2 h 12957"/>
                <a:gd name="connsiteX2" fmla="*/ 7125 w 9979"/>
                <a:gd name="connsiteY2" fmla="*/ 12947 h 12957"/>
                <a:gd name="connsiteX3" fmla="*/ 9979 w 9979"/>
                <a:gd name="connsiteY3" fmla="*/ 1113 h 12957"/>
                <a:gd name="connsiteX0" fmla="*/ 0 w 10018"/>
                <a:gd name="connsiteY0" fmla="*/ 262 h 12499"/>
                <a:gd name="connsiteX1" fmla="*/ 2861 w 10018"/>
                <a:gd name="connsiteY1" fmla="*/ 2499 h 12499"/>
                <a:gd name="connsiteX2" fmla="*/ 7158 w 10018"/>
                <a:gd name="connsiteY2" fmla="*/ 12489 h 12499"/>
                <a:gd name="connsiteX3" fmla="*/ 10018 w 10018"/>
                <a:gd name="connsiteY3" fmla="*/ 3356 h 12499"/>
                <a:gd name="connsiteX0" fmla="*/ 0 w 10018"/>
                <a:gd name="connsiteY0" fmla="*/ 2276 h 14510"/>
                <a:gd name="connsiteX1" fmla="*/ 2883 w 10018"/>
                <a:gd name="connsiteY1" fmla="*/ 725 h 14510"/>
                <a:gd name="connsiteX2" fmla="*/ 7158 w 10018"/>
                <a:gd name="connsiteY2" fmla="*/ 14503 h 14510"/>
                <a:gd name="connsiteX3" fmla="*/ 10018 w 10018"/>
                <a:gd name="connsiteY3" fmla="*/ 5370 h 14510"/>
                <a:gd name="connsiteX0" fmla="*/ 0 w 10024"/>
                <a:gd name="connsiteY0" fmla="*/ 127 h 19133"/>
                <a:gd name="connsiteX1" fmla="*/ 2889 w 10024"/>
                <a:gd name="connsiteY1" fmla="*/ 5348 h 19133"/>
                <a:gd name="connsiteX2" fmla="*/ 7164 w 10024"/>
                <a:gd name="connsiteY2" fmla="*/ 19126 h 19133"/>
                <a:gd name="connsiteX3" fmla="*/ 10024 w 10024"/>
                <a:gd name="connsiteY3" fmla="*/ 9993 h 19133"/>
              </a:gdLst>
              <a:ahLst/>
              <a:cxnLst>
                <a:cxn ang="0">
                  <a:pos x="connsiteX0" y="connsiteY0"/>
                </a:cxn>
                <a:cxn ang="0">
                  <a:pos x="connsiteX1" y="connsiteY1"/>
                </a:cxn>
                <a:cxn ang="0">
                  <a:pos x="connsiteX2" y="connsiteY2"/>
                </a:cxn>
                <a:cxn ang="0">
                  <a:pos x="connsiteX3" y="connsiteY3"/>
                </a:cxn>
              </a:cxnLst>
              <a:rect l="l" t="t" r="r" b="b"/>
              <a:pathLst>
                <a:path w="10024" h="19133">
                  <a:moveTo>
                    <a:pt x="0" y="127"/>
                  </a:moveTo>
                  <a:cubicBezTo>
                    <a:pt x="474" y="-641"/>
                    <a:pt x="1695" y="2182"/>
                    <a:pt x="2889" y="5348"/>
                  </a:cubicBezTo>
                  <a:cubicBezTo>
                    <a:pt x="4083" y="8514"/>
                    <a:pt x="5968" y="19470"/>
                    <a:pt x="7164" y="19126"/>
                  </a:cubicBezTo>
                  <a:cubicBezTo>
                    <a:pt x="8360" y="18783"/>
                    <a:pt x="9430" y="11530"/>
                    <a:pt x="10024" y="9993"/>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grpSp>
      <p:sp>
        <p:nvSpPr>
          <p:cNvPr id="30" name="Text Placeholder 29"/>
          <p:cNvSpPr>
            <a:spLocks noGrp="1"/>
          </p:cNvSpPr>
          <p:nvPr>
            <p:ph type="body" idx="1"/>
          </p:nvPr>
        </p:nvSpPr>
        <p:spPr>
          <a:xfrm>
            <a:off x="288471" y="1069862"/>
            <a:ext cx="11667891" cy="55128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268519" y="383412"/>
            <a:ext cx="10715151" cy="614724"/>
          </a:xfrm>
          <a:prstGeom prst="rect">
            <a:avLst/>
          </a:prstGeom>
        </p:spPr>
        <p:txBody>
          <a:bodyPr vert="horz" lIns="0" rIns="0" bIns="0" anchor="b">
            <a:normAutofit/>
          </a:bodyPr>
          <a:lstStyle/>
          <a:p>
            <a:r>
              <a:rPr kumimoji="0" lang="en-US"/>
              <a:t>Click to edit Master title style</a:t>
            </a:r>
            <a:endParaRPr kumimoji="0" lang="en-US" dirty="0"/>
          </a:p>
        </p:txBody>
      </p:sp>
      <p:pic>
        <p:nvPicPr>
          <p:cNvPr id="15" name="Picture 2" descr="Image result for hust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2799" y="100864"/>
            <a:ext cx="523563" cy="772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t hust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03623" y="267140"/>
            <a:ext cx="429176" cy="4225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2699" y="6582693"/>
            <a:ext cx="12204700" cy="290272"/>
            <a:chOff x="0" y="6208894"/>
            <a:chExt cx="12201794" cy="649106"/>
          </a:xfrm>
        </p:grpSpPr>
        <p:sp>
          <p:nvSpPr>
            <p:cNvPr id="19" name="Rectangle 18"/>
            <p:cNvSpPr/>
            <p:nvPr/>
          </p:nvSpPr>
          <p:spPr>
            <a:xfrm>
              <a:off x="12842" y="6220177"/>
              <a:ext cx="12188952" cy="637823"/>
            </a:xfrm>
            <a:prstGeom prst="rect">
              <a:avLst/>
            </a:prstGeom>
            <a:solidFill>
              <a:schemeClr val="accent1">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cxnSp>
          <p:nvCxnSpPr>
            <p:cNvPr id="20" name="Straight Connector 19"/>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oter Placeholder 21"/>
          <p:cNvSpPr>
            <a:spLocks noGrp="1"/>
          </p:cNvSpPr>
          <p:nvPr>
            <p:ph type="ftr" sz="quarter" idx="3"/>
          </p:nvPr>
        </p:nvSpPr>
        <p:spPr>
          <a:xfrm>
            <a:off x="3867216" y="6665701"/>
            <a:ext cx="4470400" cy="180976"/>
          </a:xfrm>
          <a:prstGeom prst="rect">
            <a:avLst/>
          </a:prstGeom>
        </p:spPr>
        <p:txBody>
          <a:bodyPr vert="horz" lIns="0" tIns="0" rIns="0" bIns="0" anchor="b"/>
          <a:lstStyle>
            <a:lvl1pPr algn="ctr" eaLnBrk="1" latinLnBrk="0" hangingPunct="1">
              <a:defRPr kumimoji="0" sz="1400">
                <a:solidFill>
                  <a:schemeClr val="tx1"/>
                </a:solidFill>
              </a:defRPr>
            </a:lvl1pPr>
          </a:lstStyle>
          <a:p>
            <a:r>
              <a:rPr lang="en-US"/>
              <a:t>Đồ án III</a:t>
            </a:r>
          </a:p>
        </p:txBody>
      </p:sp>
      <p:sp>
        <p:nvSpPr>
          <p:cNvPr id="18" name="Slide Number Placeholder 17"/>
          <p:cNvSpPr>
            <a:spLocks noGrp="1"/>
          </p:cNvSpPr>
          <p:nvPr>
            <p:ph type="sldNum" sz="quarter" idx="4"/>
          </p:nvPr>
        </p:nvSpPr>
        <p:spPr>
          <a:xfrm>
            <a:off x="10837853" y="6683374"/>
            <a:ext cx="1025524" cy="180976"/>
          </a:xfrm>
          <a:prstGeom prst="rect">
            <a:avLst/>
          </a:prstGeom>
        </p:spPr>
        <p:txBody>
          <a:bodyPr vert="horz" lIns="0" tIns="0" rIns="0" bIns="0" anchor="b"/>
          <a:lstStyle>
            <a:lvl1pPr algn="r" eaLnBrk="1" latinLnBrk="0" hangingPunct="1">
              <a:defRPr kumimoji="0" sz="1800">
                <a:solidFill>
                  <a:schemeClr val="tx1"/>
                </a:solidFill>
              </a:defRPr>
            </a:lvl1pPr>
          </a:lstStyle>
          <a:p>
            <a:fld id="{FFBF3AD2-CB26-4B02-BEB9-3D59151808E6}" type="slidenum">
              <a:rPr lang="en-US" smtClean="0"/>
              <a:t>‹#›</a:t>
            </a:fld>
            <a:endParaRPr lang="en-US"/>
          </a:p>
        </p:txBody>
      </p:sp>
      <p:sp>
        <p:nvSpPr>
          <p:cNvPr id="10" name="Date Placeholder 9"/>
          <p:cNvSpPr>
            <a:spLocks noGrp="1"/>
          </p:cNvSpPr>
          <p:nvPr>
            <p:ph type="dt" sz="half" idx="2"/>
          </p:nvPr>
        </p:nvSpPr>
        <p:spPr>
          <a:xfrm>
            <a:off x="288471" y="6665701"/>
            <a:ext cx="2616200" cy="180976"/>
          </a:xfrm>
          <a:prstGeom prst="rect">
            <a:avLst/>
          </a:prstGeom>
        </p:spPr>
        <p:txBody>
          <a:bodyPr vert="horz" lIns="0" tIns="0" rIns="0" bIns="0" anchor="b"/>
          <a:lstStyle>
            <a:lvl1pPr algn="l" eaLnBrk="1" latinLnBrk="0" hangingPunct="1">
              <a:defRPr kumimoji="0" sz="1600">
                <a:solidFill>
                  <a:schemeClr val="tx1"/>
                </a:solidFill>
              </a:defRPr>
            </a:lvl1pPr>
          </a:lstStyle>
          <a:p>
            <a:r>
              <a:rPr lang="en-US"/>
              <a:t>7/20/2020</a:t>
            </a:r>
          </a:p>
        </p:txBody>
      </p:sp>
    </p:spTree>
    <p:extLst>
      <p:ext uri="{BB962C8B-B14F-4D97-AF65-F5344CB8AC3E}">
        <p14:creationId xmlns:p14="http://schemas.microsoft.com/office/powerpoint/2010/main" val="2152492867"/>
      </p:ext>
    </p:extLst>
  </p:cSld>
  <p:clrMap bg1="lt1" tx1="dk1" bg2="lt2" tx2="dk2" accent1="accent1" accent2="accent2" accent3="accent3" accent4="accent4" accent5="accent5" accent6="accent6" hlink="hlink" folHlink="folHlink"/>
  <p:sldLayoutIdLst>
    <p:sldLayoutId id="2147483679" r:id="rId1"/>
    <p:sldLayoutId id="214748368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rtl="0" eaLnBrk="1" latinLnBrk="0" hangingPunct="1">
        <a:spcBef>
          <a:spcPct val="0"/>
        </a:spcBef>
        <a:buNone/>
        <a:defRPr kumimoji="0" sz="3600" b="1" kern="1200">
          <a:ln>
            <a:noFill/>
          </a:ln>
          <a:solidFill>
            <a:schemeClr val="tx2"/>
          </a:solidFill>
          <a:effectLst/>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ct val="20000"/>
        </a:spcBef>
        <a:buClr>
          <a:schemeClr val="bg2">
            <a:lumMod val="50000"/>
          </a:schemeClr>
        </a:buClr>
        <a:buSzPct val="100000"/>
        <a:buFont typeface="Wingdings 2"/>
        <a:buChar char=""/>
        <a:defRPr kumimoji="0" sz="2000" kern="1200">
          <a:solidFill>
            <a:schemeClr val="tx1"/>
          </a:solidFill>
          <a:latin typeface="Arial" panose="020B0604020202020204" pitchFamily="34" charset="0"/>
          <a:ea typeface="+mn-ea"/>
          <a:cs typeface="Arial" panose="020B0604020202020204" pitchFamily="34" charset="0"/>
        </a:defRPr>
      </a:lvl1pPr>
      <a:lvl2pPr marL="640080" indent="-246888" algn="l" rtl="0" eaLnBrk="1" latinLnBrk="0" hangingPunct="1">
        <a:spcBef>
          <a:spcPct val="20000"/>
        </a:spcBef>
        <a:buClr>
          <a:srgbClr val="00B0F0"/>
        </a:buClr>
        <a:buSzPct val="90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914400" indent="-246888" algn="l" rtl="0" eaLnBrk="1" latinLnBrk="0" hangingPunct="1">
        <a:spcBef>
          <a:spcPct val="20000"/>
        </a:spcBef>
        <a:buClr>
          <a:schemeClr val="tx2">
            <a:lumMod val="60000"/>
            <a:lumOff val="40000"/>
          </a:schemeClr>
        </a:buClr>
        <a:buSzPct val="7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3pPr>
      <a:lvl4pPr marL="1188720" indent="-210312" algn="l" rtl="0" eaLnBrk="1" latinLnBrk="0" hangingPunct="1">
        <a:spcBef>
          <a:spcPct val="20000"/>
        </a:spcBef>
        <a:buClr>
          <a:schemeClr val="accent3"/>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4pPr>
      <a:lvl5pPr marL="1463040" indent="-210312" algn="l" rtl="0" eaLnBrk="1" latinLnBrk="0" hangingPunct="1">
        <a:spcBef>
          <a:spcPct val="20000"/>
        </a:spcBef>
        <a:buClr>
          <a:schemeClr val="accent4"/>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093C09-64A5-466C-BF1E-F8FF270EBA79}"/>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6F5B7-A492-4188-A78F-2FE2E5AA4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8708C-59C0-4D28-826B-8B526DE25D14}"/>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7/20/2020</a:t>
            </a:r>
          </a:p>
        </p:txBody>
      </p:sp>
      <p:sp>
        <p:nvSpPr>
          <p:cNvPr id="5" name="Footer Placeholder 4">
            <a:extLst>
              <a:ext uri="{FF2B5EF4-FFF2-40B4-BE49-F238E27FC236}">
                <a16:creationId xmlns:a16="http://schemas.microsoft.com/office/drawing/2014/main" id="{BFC6D8DC-0DA4-43C2-A25A-0EC65175883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Đồ án III</a:t>
            </a:r>
          </a:p>
        </p:txBody>
      </p:sp>
      <p:sp>
        <p:nvSpPr>
          <p:cNvPr id="6" name="Slide Number Placeholder 5">
            <a:extLst>
              <a:ext uri="{FF2B5EF4-FFF2-40B4-BE49-F238E27FC236}">
                <a16:creationId xmlns:a16="http://schemas.microsoft.com/office/drawing/2014/main" id="{BC8C1747-18A5-4BDD-8710-3B76FD01A43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FBD3E-7F6F-4F61-A81D-A7D5224DD0F5}" type="slidenum">
              <a:rPr lang="en-US" smtClean="0"/>
              <a:t>‹#›</a:t>
            </a:fld>
            <a:endParaRPr lang="en-US"/>
          </a:p>
        </p:txBody>
      </p:sp>
    </p:spTree>
    <p:extLst>
      <p:ext uri="{BB962C8B-B14F-4D97-AF65-F5344CB8AC3E}">
        <p14:creationId xmlns:p14="http://schemas.microsoft.com/office/powerpoint/2010/main" val="2726559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27" name="Group 26"/>
          <p:cNvGrpSpPr/>
          <p:nvPr/>
        </p:nvGrpSpPr>
        <p:grpSpPr>
          <a:xfrm>
            <a:off x="-16372" y="-22283"/>
            <a:ext cx="10424679" cy="475036"/>
            <a:chOff x="-12700" y="-22283"/>
            <a:chExt cx="10573248" cy="475036"/>
          </a:xfrm>
        </p:grpSpPr>
        <p:sp>
          <p:nvSpPr>
            <p:cNvPr id="28" name="Freeform 27"/>
            <p:cNvSpPr>
              <a:spLocks/>
            </p:cNvSpPr>
            <p:nvPr/>
          </p:nvSpPr>
          <p:spPr bwMode="auto">
            <a:xfrm>
              <a:off x="-12700" y="-22283"/>
              <a:ext cx="10573248" cy="365183"/>
            </a:xfrm>
            <a:custGeom>
              <a:avLst>
                <a:gd name="A1" fmla="val 0"/>
                <a:gd name="A2" fmla="val 0"/>
                <a:gd name="A3" fmla="val 0"/>
                <a:gd name="A4" fmla="val 0"/>
                <a:gd name="A5" fmla="val 0"/>
                <a:gd name="A6" fmla="val 0"/>
                <a:gd name="A7" fmla="val 0"/>
                <a:gd name="A8" fmla="val 0"/>
              </a:avLst>
              <a:gdLst>
                <a:gd name="connsiteX0" fmla="*/ 10 w 10010"/>
                <a:gd name="connsiteY0" fmla="*/ 30 h 10000"/>
                <a:gd name="connsiteX1" fmla="*/ 4404 w 10010"/>
                <a:gd name="connsiteY1" fmla="*/ 0 h 10000"/>
                <a:gd name="connsiteX2" fmla="*/ 7578 w 10010"/>
                <a:gd name="connsiteY2" fmla="*/ 5595 h 10000"/>
                <a:gd name="connsiteX3" fmla="*/ 9990 w 10010"/>
                <a:gd name="connsiteY3" fmla="*/ 838 h 10000"/>
                <a:gd name="connsiteX4" fmla="*/ 10010 w 10010"/>
                <a:gd name="connsiteY4" fmla="*/ 936 h 10000"/>
                <a:gd name="connsiteX5" fmla="*/ 7453 w 10010"/>
                <a:gd name="connsiteY5" fmla="*/ 6692 h 10000"/>
                <a:gd name="connsiteX6" fmla="*/ 2578 w 10010"/>
                <a:gd name="connsiteY6" fmla="*/ 3064 h 10000"/>
                <a:gd name="connsiteX7" fmla="*/ 0 w 10010"/>
                <a:gd name="connsiteY7" fmla="*/ 10000 h 10000"/>
                <a:gd name="connsiteX8" fmla="*/ 10 w 10010"/>
                <a:gd name="connsiteY8" fmla="*/ 30 h 10000"/>
                <a:gd name="connsiteX0" fmla="*/ 10 w 9991"/>
                <a:gd name="connsiteY0" fmla="*/ 89 h 10059"/>
                <a:gd name="connsiteX1" fmla="*/ 4404 w 9991"/>
                <a:gd name="connsiteY1" fmla="*/ 59 h 10059"/>
                <a:gd name="connsiteX2" fmla="*/ 7578 w 9991"/>
                <a:gd name="connsiteY2" fmla="*/ 5654 h 10059"/>
                <a:gd name="connsiteX3" fmla="*/ 9990 w 9991"/>
                <a:gd name="connsiteY3" fmla="*/ 897 h 10059"/>
                <a:gd name="connsiteX4" fmla="*/ 9991 w 9991"/>
                <a:gd name="connsiteY4" fmla="*/ 170 h 10059"/>
                <a:gd name="connsiteX5" fmla="*/ 7453 w 9991"/>
                <a:gd name="connsiteY5" fmla="*/ 6751 h 10059"/>
                <a:gd name="connsiteX6" fmla="*/ 2578 w 9991"/>
                <a:gd name="connsiteY6" fmla="*/ 3123 h 10059"/>
                <a:gd name="connsiteX7" fmla="*/ 0 w 9991"/>
                <a:gd name="connsiteY7" fmla="*/ 10059 h 10059"/>
                <a:gd name="connsiteX8" fmla="*/ 10 w 9991"/>
                <a:gd name="connsiteY8" fmla="*/ 89 h 10059"/>
                <a:gd name="connsiteX0" fmla="*/ 10 w 10000"/>
                <a:gd name="connsiteY0" fmla="*/ 555 h 10467"/>
                <a:gd name="connsiteX1" fmla="*/ 4408 w 10000"/>
                <a:gd name="connsiteY1" fmla="*/ 526 h 10467"/>
                <a:gd name="connsiteX2" fmla="*/ 7585 w 10000"/>
                <a:gd name="connsiteY2" fmla="*/ 6088 h 10467"/>
                <a:gd name="connsiteX3" fmla="*/ 9999 w 10000"/>
                <a:gd name="connsiteY3" fmla="*/ 1359 h 10467"/>
                <a:gd name="connsiteX4" fmla="*/ 10000 w 10000"/>
                <a:gd name="connsiteY4" fmla="*/ 144 h 10467"/>
                <a:gd name="connsiteX5" fmla="*/ 7460 w 10000"/>
                <a:gd name="connsiteY5" fmla="*/ 7178 h 10467"/>
                <a:gd name="connsiteX6" fmla="*/ 2580 w 10000"/>
                <a:gd name="connsiteY6" fmla="*/ 3572 h 10467"/>
                <a:gd name="connsiteX7" fmla="*/ 0 w 10000"/>
                <a:gd name="connsiteY7" fmla="*/ 10467 h 10467"/>
                <a:gd name="connsiteX8" fmla="*/ 10 w 10000"/>
                <a:gd name="connsiteY8" fmla="*/ 555 h 10467"/>
                <a:gd name="connsiteX0" fmla="*/ 10 w 10000"/>
                <a:gd name="connsiteY0" fmla="*/ 611 h 10523"/>
                <a:gd name="connsiteX1" fmla="*/ 4408 w 10000"/>
                <a:gd name="connsiteY1" fmla="*/ 582 h 10523"/>
                <a:gd name="connsiteX2" fmla="*/ 7585 w 10000"/>
                <a:gd name="connsiteY2" fmla="*/ 6144 h 10523"/>
                <a:gd name="connsiteX3" fmla="*/ 9999 w 10000"/>
                <a:gd name="connsiteY3" fmla="*/ 503 h 10523"/>
                <a:gd name="connsiteX4" fmla="*/ 10000 w 10000"/>
                <a:gd name="connsiteY4" fmla="*/ 200 h 10523"/>
                <a:gd name="connsiteX5" fmla="*/ 7460 w 10000"/>
                <a:gd name="connsiteY5" fmla="*/ 7234 h 10523"/>
                <a:gd name="connsiteX6" fmla="*/ 2580 w 10000"/>
                <a:gd name="connsiteY6" fmla="*/ 3628 h 10523"/>
                <a:gd name="connsiteX7" fmla="*/ 0 w 10000"/>
                <a:gd name="connsiteY7" fmla="*/ 10523 h 10523"/>
                <a:gd name="connsiteX8" fmla="*/ 10 w 10000"/>
                <a:gd name="connsiteY8" fmla="*/ 611 h 10523"/>
                <a:gd name="connsiteX0" fmla="*/ 10 w 10000"/>
                <a:gd name="connsiteY0" fmla="*/ 271 h 10183"/>
                <a:gd name="connsiteX1" fmla="*/ 4408 w 10000"/>
                <a:gd name="connsiteY1" fmla="*/ 242 h 10183"/>
                <a:gd name="connsiteX2" fmla="*/ 7585 w 10000"/>
                <a:gd name="connsiteY2" fmla="*/ 5804 h 10183"/>
                <a:gd name="connsiteX3" fmla="*/ 9999 w 10000"/>
                <a:gd name="connsiteY3" fmla="*/ 163 h 10183"/>
                <a:gd name="connsiteX4" fmla="*/ 10000 w 10000"/>
                <a:gd name="connsiteY4" fmla="*/ 240 h 10183"/>
                <a:gd name="connsiteX5" fmla="*/ 7460 w 10000"/>
                <a:gd name="connsiteY5" fmla="*/ 6894 h 10183"/>
                <a:gd name="connsiteX6" fmla="*/ 2580 w 10000"/>
                <a:gd name="connsiteY6" fmla="*/ 3288 h 10183"/>
                <a:gd name="connsiteX7" fmla="*/ 0 w 10000"/>
                <a:gd name="connsiteY7" fmla="*/ 10183 h 10183"/>
                <a:gd name="connsiteX8" fmla="*/ 10 w 10000"/>
                <a:gd name="connsiteY8" fmla="*/ 271 h 1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3">
                  <a:moveTo>
                    <a:pt x="10" y="271"/>
                  </a:moveTo>
                  <a:lnTo>
                    <a:pt x="4408" y="242"/>
                  </a:lnTo>
                  <a:cubicBezTo>
                    <a:pt x="4761" y="1773"/>
                    <a:pt x="6653" y="5817"/>
                    <a:pt x="7585" y="5804"/>
                  </a:cubicBezTo>
                  <a:cubicBezTo>
                    <a:pt x="8517" y="5791"/>
                    <a:pt x="9583" y="1633"/>
                    <a:pt x="9999" y="163"/>
                  </a:cubicBezTo>
                  <a:cubicBezTo>
                    <a:pt x="10002" y="961"/>
                    <a:pt x="9997" y="-558"/>
                    <a:pt x="10000" y="240"/>
                  </a:cubicBezTo>
                  <a:cubicBezTo>
                    <a:pt x="9823" y="907"/>
                    <a:pt x="8697" y="6386"/>
                    <a:pt x="7460" y="6894"/>
                  </a:cubicBezTo>
                  <a:cubicBezTo>
                    <a:pt x="6223" y="7402"/>
                    <a:pt x="3823" y="2742"/>
                    <a:pt x="2580" y="3288"/>
                  </a:cubicBezTo>
                  <a:cubicBezTo>
                    <a:pt x="1300" y="3409"/>
                    <a:pt x="468" y="7547"/>
                    <a:pt x="0" y="10183"/>
                  </a:cubicBezTo>
                  <a:cubicBezTo>
                    <a:pt x="3" y="6879"/>
                    <a:pt x="7" y="3575"/>
                    <a:pt x="10" y="271"/>
                  </a:cubicBezTo>
                  <a:close/>
                </a:path>
              </a:pathLst>
            </a:custGeom>
            <a:gradFill>
              <a:gsLst>
                <a:gs pos="0">
                  <a:schemeClr val="bg2">
                    <a:lumMod val="75000"/>
                  </a:schemeClr>
                </a:gs>
                <a:gs pos="100000">
                  <a:schemeClr val="bg2"/>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33" name="Freeform 32"/>
            <p:cNvSpPr>
              <a:spLocks/>
            </p:cNvSpPr>
            <p:nvPr/>
          </p:nvSpPr>
          <p:spPr bwMode="auto">
            <a:xfrm rot="21436420">
              <a:off x="-8847" y="-4359"/>
              <a:ext cx="10516742" cy="457112"/>
            </a:xfrm>
            <a:custGeom>
              <a:avLst>
                <a:gd name="A1" fmla="val 0"/>
                <a:gd name="A2" fmla="val 0"/>
                <a:gd name="A3" fmla="val 0"/>
                <a:gd name="A4" fmla="val 0"/>
                <a:gd name="A5" fmla="val 0"/>
                <a:gd name="A6" fmla="val 0"/>
                <a:gd name="A7" fmla="val 0"/>
                <a:gd name="A8" fmla="val 0"/>
              </a:avLst>
              <a:gdLst>
                <a:gd name="connsiteX0" fmla="*/ 0 w 10000"/>
                <a:gd name="connsiteY0" fmla="*/ 9684 h 10681"/>
                <a:gd name="connsiteX1" fmla="*/ 2858 w 10000"/>
                <a:gd name="connsiteY1" fmla="*/ 2 h 10681"/>
                <a:gd name="connsiteX2" fmla="*/ 7149 w 10000"/>
                <a:gd name="connsiteY2" fmla="*/ 10668 h 10681"/>
                <a:gd name="connsiteX3" fmla="*/ 10000 w 10000"/>
                <a:gd name="connsiteY3" fmla="*/ 1113 h 10681"/>
                <a:gd name="connsiteX0" fmla="*/ 0 w 10000"/>
                <a:gd name="connsiteY0" fmla="*/ 9705 h 12979"/>
                <a:gd name="connsiteX1" fmla="*/ 2858 w 10000"/>
                <a:gd name="connsiteY1" fmla="*/ 23 h 12979"/>
                <a:gd name="connsiteX2" fmla="*/ 7146 w 10000"/>
                <a:gd name="connsiteY2" fmla="*/ 12968 h 12979"/>
                <a:gd name="connsiteX3" fmla="*/ 10000 w 10000"/>
                <a:gd name="connsiteY3" fmla="*/ 1134 h 12979"/>
                <a:gd name="connsiteX0" fmla="*/ 0 w 9979"/>
                <a:gd name="connsiteY0" fmla="*/ 11997 h 12957"/>
                <a:gd name="connsiteX1" fmla="*/ 2837 w 9979"/>
                <a:gd name="connsiteY1" fmla="*/ 2 h 12957"/>
                <a:gd name="connsiteX2" fmla="*/ 7125 w 9979"/>
                <a:gd name="connsiteY2" fmla="*/ 12947 h 12957"/>
                <a:gd name="connsiteX3" fmla="*/ 9979 w 9979"/>
                <a:gd name="connsiteY3" fmla="*/ 1113 h 12957"/>
                <a:gd name="connsiteX0" fmla="*/ 0 w 10018"/>
                <a:gd name="connsiteY0" fmla="*/ 262 h 12499"/>
                <a:gd name="connsiteX1" fmla="*/ 2861 w 10018"/>
                <a:gd name="connsiteY1" fmla="*/ 2499 h 12499"/>
                <a:gd name="connsiteX2" fmla="*/ 7158 w 10018"/>
                <a:gd name="connsiteY2" fmla="*/ 12489 h 12499"/>
                <a:gd name="connsiteX3" fmla="*/ 10018 w 10018"/>
                <a:gd name="connsiteY3" fmla="*/ 3356 h 12499"/>
                <a:gd name="connsiteX0" fmla="*/ 0 w 10018"/>
                <a:gd name="connsiteY0" fmla="*/ 2276 h 14510"/>
                <a:gd name="connsiteX1" fmla="*/ 2883 w 10018"/>
                <a:gd name="connsiteY1" fmla="*/ 725 h 14510"/>
                <a:gd name="connsiteX2" fmla="*/ 7158 w 10018"/>
                <a:gd name="connsiteY2" fmla="*/ 14503 h 14510"/>
                <a:gd name="connsiteX3" fmla="*/ 10018 w 10018"/>
                <a:gd name="connsiteY3" fmla="*/ 5370 h 14510"/>
                <a:gd name="connsiteX0" fmla="*/ 0 w 10024"/>
                <a:gd name="connsiteY0" fmla="*/ 127 h 19133"/>
                <a:gd name="connsiteX1" fmla="*/ 2889 w 10024"/>
                <a:gd name="connsiteY1" fmla="*/ 5348 h 19133"/>
                <a:gd name="connsiteX2" fmla="*/ 7164 w 10024"/>
                <a:gd name="connsiteY2" fmla="*/ 19126 h 19133"/>
                <a:gd name="connsiteX3" fmla="*/ 10024 w 10024"/>
                <a:gd name="connsiteY3" fmla="*/ 9993 h 19133"/>
              </a:gdLst>
              <a:ahLst/>
              <a:cxnLst>
                <a:cxn ang="0">
                  <a:pos x="connsiteX0" y="connsiteY0"/>
                </a:cxn>
                <a:cxn ang="0">
                  <a:pos x="connsiteX1" y="connsiteY1"/>
                </a:cxn>
                <a:cxn ang="0">
                  <a:pos x="connsiteX2" y="connsiteY2"/>
                </a:cxn>
                <a:cxn ang="0">
                  <a:pos x="connsiteX3" y="connsiteY3"/>
                </a:cxn>
              </a:cxnLst>
              <a:rect l="l" t="t" r="r" b="b"/>
              <a:pathLst>
                <a:path w="10024" h="19133">
                  <a:moveTo>
                    <a:pt x="0" y="127"/>
                  </a:moveTo>
                  <a:cubicBezTo>
                    <a:pt x="474" y="-641"/>
                    <a:pt x="1695" y="2182"/>
                    <a:pt x="2889" y="5348"/>
                  </a:cubicBezTo>
                  <a:cubicBezTo>
                    <a:pt x="4083" y="8514"/>
                    <a:pt x="5968" y="19470"/>
                    <a:pt x="7164" y="19126"/>
                  </a:cubicBezTo>
                  <a:cubicBezTo>
                    <a:pt x="8360" y="18783"/>
                    <a:pt x="9430" y="11530"/>
                    <a:pt x="10024" y="9993"/>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grpSp>
      <p:sp>
        <p:nvSpPr>
          <p:cNvPr id="30" name="Text Placeholder 29"/>
          <p:cNvSpPr>
            <a:spLocks noGrp="1"/>
          </p:cNvSpPr>
          <p:nvPr>
            <p:ph type="body" idx="1"/>
          </p:nvPr>
        </p:nvSpPr>
        <p:spPr>
          <a:xfrm>
            <a:off x="288471" y="1069862"/>
            <a:ext cx="11667891" cy="55128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268519" y="383412"/>
            <a:ext cx="10715151" cy="614724"/>
          </a:xfrm>
          <a:prstGeom prst="rect">
            <a:avLst/>
          </a:prstGeom>
        </p:spPr>
        <p:txBody>
          <a:bodyPr vert="horz" lIns="0" rIns="0" bIns="0" anchor="b">
            <a:normAutofit/>
          </a:bodyPr>
          <a:lstStyle/>
          <a:p>
            <a:r>
              <a:rPr kumimoji="0" lang="en-US"/>
              <a:t>Click to edit Master title style</a:t>
            </a:r>
            <a:endParaRPr kumimoji="0" lang="en-US" dirty="0"/>
          </a:p>
        </p:txBody>
      </p:sp>
      <p:pic>
        <p:nvPicPr>
          <p:cNvPr id="15" name="Picture 2" descr="Image result for hust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2799" y="100864"/>
            <a:ext cx="523563" cy="772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t hust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03623" y="267140"/>
            <a:ext cx="429176" cy="4225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2699" y="6582693"/>
            <a:ext cx="12204700" cy="290272"/>
            <a:chOff x="0" y="6208894"/>
            <a:chExt cx="12201794" cy="649106"/>
          </a:xfrm>
        </p:grpSpPr>
        <p:sp>
          <p:nvSpPr>
            <p:cNvPr id="19" name="Rectangle 18"/>
            <p:cNvSpPr/>
            <p:nvPr/>
          </p:nvSpPr>
          <p:spPr>
            <a:xfrm>
              <a:off x="12842" y="6220177"/>
              <a:ext cx="12188952" cy="637823"/>
            </a:xfrm>
            <a:prstGeom prst="rect">
              <a:avLst/>
            </a:prstGeom>
            <a:solidFill>
              <a:schemeClr val="accent1">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cxnSp>
          <p:nvCxnSpPr>
            <p:cNvPr id="20" name="Straight Connector 19"/>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oter Placeholder 21"/>
          <p:cNvSpPr>
            <a:spLocks noGrp="1"/>
          </p:cNvSpPr>
          <p:nvPr>
            <p:ph type="ftr" sz="quarter" idx="3"/>
          </p:nvPr>
        </p:nvSpPr>
        <p:spPr>
          <a:xfrm>
            <a:off x="3867216" y="6665701"/>
            <a:ext cx="4470400" cy="180976"/>
          </a:xfrm>
          <a:prstGeom prst="rect">
            <a:avLst/>
          </a:prstGeom>
        </p:spPr>
        <p:txBody>
          <a:bodyPr vert="horz" lIns="0" tIns="0" rIns="0" bIns="0" anchor="b"/>
          <a:lstStyle>
            <a:lvl1pPr algn="ctr" eaLnBrk="1" latinLnBrk="0" hangingPunct="1">
              <a:defRPr kumimoji="0" sz="1400">
                <a:solidFill>
                  <a:schemeClr val="tx1"/>
                </a:solidFill>
              </a:defRPr>
            </a:lvl1pPr>
          </a:lstStyle>
          <a:p>
            <a:r>
              <a:rPr lang="en-US"/>
              <a:t>Đồ án III</a:t>
            </a:r>
          </a:p>
        </p:txBody>
      </p:sp>
      <p:sp>
        <p:nvSpPr>
          <p:cNvPr id="18" name="Slide Number Placeholder 17"/>
          <p:cNvSpPr>
            <a:spLocks noGrp="1"/>
          </p:cNvSpPr>
          <p:nvPr>
            <p:ph type="sldNum" sz="quarter" idx="4"/>
          </p:nvPr>
        </p:nvSpPr>
        <p:spPr>
          <a:xfrm>
            <a:off x="10837853" y="6683374"/>
            <a:ext cx="1025524" cy="180976"/>
          </a:xfrm>
          <a:prstGeom prst="rect">
            <a:avLst/>
          </a:prstGeom>
        </p:spPr>
        <p:txBody>
          <a:bodyPr vert="horz" lIns="0" tIns="0" rIns="0" bIns="0" anchor="b"/>
          <a:lstStyle>
            <a:lvl1pPr algn="r" eaLnBrk="1" latinLnBrk="0" hangingPunct="1">
              <a:defRPr kumimoji="0" sz="1800">
                <a:solidFill>
                  <a:schemeClr val="tx1"/>
                </a:solidFill>
              </a:defRPr>
            </a:lvl1pPr>
          </a:lstStyle>
          <a:p>
            <a:fld id="{19D7A3C6-3483-45D8-BC64-3598F0962F09}" type="slidenum">
              <a:rPr lang="en-US" smtClean="0"/>
              <a:t>‹#›</a:t>
            </a:fld>
            <a:endParaRPr lang="en-US"/>
          </a:p>
        </p:txBody>
      </p:sp>
      <p:sp>
        <p:nvSpPr>
          <p:cNvPr id="10" name="Date Placeholder 9"/>
          <p:cNvSpPr>
            <a:spLocks noGrp="1"/>
          </p:cNvSpPr>
          <p:nvPr>
            <p:ph type="dt" sz="half" idx="2"/>
          </p:nvPr>
        </p:nvSpPr>
        <p:spPr>
          <a:xfrm>
            <a:off x="288471" y="6665701"/>
            <a:ext cx="2616200" cy="180976"/>
          </a:xfrm>
          <a:prstGeom prst="rect">
            <a:avLst/>
          </a:prstGeom>
        </p:spPr>
        <p:txBody>
          <a:bodyPr vert="horz" lIns="0" tIns="0" rIns="0" bIns="0" anchor="b"/>
          <a:lstStyle>
            <a:lvl1pPr algn="l" eaLnBrk="1" latinLnBrk="0" hangingPunct="1">
              <a:defRPr kumimoji="0" sz="1600">
                <a:solidFill>
                  <a:schemeClr val="tx1"/>
                </a:solidFill>
              </a:defRPr>
            </a:lvl1pPr>
          </a:lstStyle>
          <a:p>
            <a:r>
              <a:rPr lang="en-US"/>
              <a:t>7/20/2020</a:t>
            </a:r>
          </a:p>
        </p:txBody>
      </p:sp>
    </p:spTree>
    <p:extLst>
      <p:ext uri="{BB962C8B-B14F-4D97-AF65-F5344CB8AC3E}">
        <p14:creationId xmlns:p14="http://schemas.microsoft.com/office/powerpoint/2010/main" val="3733470805"/>
      </p:ext>
    </p:extLst>
  </p:cSld>
  <p:clrMap bg1="lt1" tx1="dk1" bg2="lt2" tx2="dk2" accent1="accent1" accent2="accent2" accent3="accent3" accent4="accent4" accent5="accent5" accent6="accent6" hlink="hlink" folHlink="folHlink"/>
  <p:sldLayoutIdLst>
    <p:sldLayoutId id="2147483676" r:id="rId1"/>
    <p:sldLayoutId id="214748367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rtl="0" eaLnBrk="1" latinLnBrk="0" hangingPunct="1">
        <a:spcBef>
          <a:spcPct val="0"/>
        </a:spcBef>
        <a:buNone/>
        <a:defRPr kumimoji="0" sz="3600" b="1" kern="1200">
          <a:ln>
            <a:noFill/>
          </a:ln>
          <a:solidFill>
            <a:schemeClr val="tx2"/>
          </a:solidFill>
          <a:effectLst/>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ct val="20000"/>
        </a:spcBef>
        <a:buClr>
          <a:schemeClr val="bg2">
            <a:lumMod val="50000"/>
          </a:schemeClr>
        </a:buClr>
        <a:buSzPct val="100000"/>
        <a:buFont typeface="Wingdings 2"/>
        <a:buChar char=""/>
        <a:defRPr kumimoji="0" sz="2000" kern="1200">
          <a:solidFill>
            <a:schemeClr val="tx1"/>
          </a:solidFill>
          <a:latin typeface="Arial" panose="020B0604020202020204" pitchFamily="34" charset="0"/>
          <a:ea typeface="+mn-ea"/>
          <a:cs typeface="Arial" panose="020B0604020202020204" pitchFamily="34" charset="0"/>
        </a:defRPr>
      </a:lvl1pPr>
      <a:lvl2pPr marL="640080" indent="-246888" algn="l" rtl="0" eaLnBrk="1" latinLnBrk="0" hangingPunct="1">
        <a:spcBef>
          <a:spcPct val="20000"/>
        </a:spcBef>
        <a:buClr>
          <a:srgbClr val="00B0F0"/>
        </a:buClr>
        <a:buSzPct val="90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914400" indent="-246888" algn="l" rtl="0" eaLnBrk="1" latinLnBrk="0" hangingPunct="1">
        <a:spcBef>
          <a:spcPct val="20000"/>
        </a:spcBef>
        <a:buClr>
          <a:schemeClr val="tx2">
            <a:lumMod val="60000"/>
            <a:lumOff val="40000"/>
          </a:schemeClr>
        </a:buClr>
        <a:buSzPct val="7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3pPr>
      <a:lvl4pPr marL="1188720" indent="-210312" algn="l" rtl="0" eaLnBrk="1" latinLnBrk="0" hangingPunct="1">
        <a:spcBef>
          <a:spcPct val="20000"/>
        </a:spcBef>
        <a:buClr>
          <a:schemeClr val="accent3"/>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4pPr>
      <a:lvl5pPr marL="1463040" indent="-210312" algn="l" rtl="0" eaLnBrk="1" latinLnBrk="0" hangingPunct="1">
        <a:spcBef>
          <a:spcPct val="20000"/>
        </a:spcBef>
        <a:buClr>
          <a:schemeClr val="accent4"/>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27" name="Group 26"/>
          <p:cNvGrpSpPr/>
          <p:nvPr/>
        </p:nvGrpSpPr>
        <p:grpSpPr>
          <a:xfrm>
            <a:off x="-16372" y="-22283"/>
            <a:ext cx="10424679" cy="475036"/>
            <a:chOff x="-12700" y="-22283"/>
            <a:chExt cx="10573248" cy="475036"/>
          </a:xfrm>
        </p:grpSpPr>
        <p:sp>
          <p:nvSpPr>
            <p:cNvPr id="28" name="Freeform 27"/>
            <p:cNvSpPr>
              <a:spLocks/>
            </p:cNvSpPr>
            <p:nvPr/>
          </p:nvSpPr>
          <p:spPr bwMode="auto">
            <a:xfrm>
              <a:off x="-12700" y="-22283"/>
              <a:ext cx="10573248" cy="365183"/>
            </a:xfrm>
            <a:custGeom>
              <a:avLst>
                <a:gd name="A1" fmla="val 0"/>
                <a:gd name="A2" fmla="val 0"/>
                <a:gd name="A3" fmla="val 0"/>
                <a:gd name="A4" fmla="val 0"/>
                <a:gd name="A5" fmla="val 0"/>
                <a:gd name="A6" fmla="val 0"/>
                <a:gd name="A7" fmla="val 0"/>
                <a:gd name="A8" fmla="val 0"/>
              </a:avLst>
              <a:gdLst>
                <a:gd name="connsiteX0" fmla="*/ 10 w 10010"/>
                <a:gd name="connsiteY0" fmla="*/ 30 h 10000"/>
                <a:gd name="connsiteX1" fmla="*/ 4404 w 10010"/>
                <a:gd name="connsiteY1" fmla="*/ 0 h 10000"/>
                <a:gd name="connsiteX2" fmla="*/ 7578 w 10010"/>
                <a:gd name="connsiteY2" fmla="*/ 5595 h 10000"/>
                <a:gd name="connsiteX3" fmla="*/ 9990 w 10010"/>
                <a:gd name="connsiteY3" fmla="*/ 838 h 10000"/>
                <a:gd name="connsiteX4" fmla="*/ 10010 w 10010"/>
                <a:gd name="connsiteY4" fmla="*/ 936 h 10000"/>
                <a:gd name="connsiteX5" fmla="*/ 7453 w 10010"/>
                <a:gd name="connsiteY5" fmla="*/ 6692 h 10000"/>
                <a:gd name="connsiteX6" fmla="*/ 2578 w 10010"/>
                <a:gd name="connsiteY6" fmla="*/ 3064 h 10000"/>
                <a:gd name="connsiteX7" fmla="*/ 0 w 10010"/>
                <a:gd name="connsiteY7" fmla="*/ 10000 h 10000"/>
                <a:gd name="connsiteX8" fmla="*/ 10 w 10010"/>
                <a:gd name="connsiteY8" fmla="*/ 30 h 10000"/>
                <a:gd name="connsiteX0" fmla="*/ 10 w 9991"/>
                <a:gd name="connsiteY0" fmla="*/ 89 h 10059"/>
                <a:gd name="connsiteX1" fmla="*/ 4404 w 9991"/>
                <a:gd name="connsiteY1" fmla="*/ 59 h 10059"/>
                <a:gd name="connsiteX2" fmla="*/ 7578 w 9991"/>
                <a:gd name="connsiteY2" fmla="*/ 5654 h 10059"/>
                <a:gd name="connsiteX3" fmla="*/ 9990 w 9991"/>
                <a:gd name="connsiteY3" fmla="*/ 897 h 10059"/>
                <a:gd name="connsiteX4" fmla="*/ 9991 w 9991"/>
                <a:gd name="connsiteY4" fmla="*/ 170 h 10059"/>
                <a:gd name="connsiteX5" fmla="*/ 7453 w 9991"/>
                <a:gd name="connsiteY5" fmla="*/ 6751 h 10059"/>
                <a:gd name="connsiteX6" fmla="*/ 2578 w 9991"/>
                <a:gd name="connsiteY6" fmla="*/ 3123 h 10059"/>
                <a:gd name="connsiteX7" fmla="*/ 0 w 9991"/>
                <a:gd name="connsiteY7" fmla="*/ 10059 h 10059"/>
                <a:gd name="connsiteX8" fmla="*/ 10 w 9991"/>
                <a:gd name="connsiteY8" fmla="*/ 89 h 10059"/>
                <a:gd name="connsiteX0" fmla="*/ 10 w 10000"/>
                <a:gd name="connsiteY0" fmla="*/ 555 h 10467"/>
                <a:gd name="connsiteX1" fmla="*/ 4408 w 10000"/>
                <a:gd name="connsiteY1" fmla="*/ 526 h 10467"/>
                <a:gd name="connsiteX2" fmla="*/ 7585 w 10000"/>
                <a:gd name="connsiteY2" fmla="*/ 6088 h 10467"/>
                <a:gd name="connsiteX3" fmla="*/ 9999 w 10000"/>
                <a:gd name="connsiteY3" fmla="*/ 1359 h 10467"/>
                <a:gd name="connsiteX4" fmla="*/ 10000 w 10000"/>
                <a:gd name="connsiteY4" fmla="*/ 144 h 10467"/>
                <a:gd name="connsiteX5" fmla="*/ 7460 w 10000"/>
                <a:gd name="connsiteY5" fmla="*/ 7178 h 10467"/>
                <a:gd name="connsiteX6" fmla="*/ 2580 w 10000"/>
                <a:gd name="connsiteY6" fmla="*/ 3572 h 10467"/>
                <a:gd name="connsiteX7" fmla="*/ 0 w 10000"/>
                <a:gd name="connsiteY7" fmla="*/ 10467 h 10467"/>
                <a:gd name="connsiteX8" fmla="*/ 10 w 10000"/>
                <a:gd name="connsiteY8" fmla="*/ 555 h 10467"/>
                <a:gd name="connsiteX0" fmla="*/ 10 w 10000"/>
                <a:gd name="connsiteY0" fmla="*/ 611 h 10523"/>
                <a:gd name="connsiteX1" fmla="*/ 4408 w 10000"/>
                <a:gd name="connsiteY1" fmla="*/ 582 h 10523"/>
                <a:gd name="connsiteX2" fmla="*/ 7585 w 10000"/>
                <a:gd name="connsiteY2" fmla="*/ 6144 h 10523"/>
                <a:gd name="connsiteX3" fmla="*/ 9999 w 10000"/>
                <a:gd name="connsiteY3" fmla="*/ 503 h 10523"/>
                <a:gd name="connsiteX4" fmla="*/ 10000 w 10000"/>
                <a:gd name="connsiteY4" fmla="*/ 200 h 10523"/>
                <a:gd name="connsiteX5" fmla="*/ 7460 w 10000"/>
                <a:gd name="connsiteY5" fmla="*/ 7234 h 10523"/>
                <a:gd name="connsiteX6" fmla="*/ 2580 w 10000"/>
                <a:gd name="connsiteY6" fmla="*/ 3628 h 10523"/>
                <a:gd name="connsiteX7" fmla="*/ 0 w 10000"/>
                <a:gd name="connsiteY7" fmla="*/ 10523 h 10523"/>
                <a:gd name="connsiteX8" fmla="*/ 10 w 10000"/>
                <a:gd name="connsiteY8" fmla="*/ 611 h 10523"/>
                <a:gd name="connsiteX0" fmla="*/ 10 w 10000"/>
                <a:gd name="connsiteY0" fmla="*/ 271 h 10183"/>
                <a:gd name="connsiteX1" fmla="*/ 4408 w 10000"/>
                <a:gd name="connsiteY1" fmla="*/ 242 h 10183"/>
                <a:gd name="connsiteX2" fmla="*/ 7585 w 10000"/>
                <a:gd name="connsiteY2" fmla="*/ 5804 h 10183"/>
                <a:gd name="connsiteX3" fmla="*/ 9999 w 10000"/>
                <a:gd name="connsiteY3" fmla="*/ 163 h 10183"/>
                <a:gd name="connsiteX4" fmla="*/ 10000 w 10000"/>
                <a:gd name="connsiteY4" fmla="*/ 240 h 10183"/>
                <a:gd name="connsiteX5" fmla="*/ 7460 w 10000"/>
                <a:gd name="connsiteY5" fmla="*/ 6894 h 10183"/>
                <a:gd name="connsiteX6" fmla="*/ 2580 w 10000"/>
                <a:gd name="connsiteY6" fmla="*/ 3288 h 10183"/>
                <a:gd name="connsiteX7" fmla="*/ 0 w 10000"/>
                <a:gd name="connsiteY7" fmla="*/ 10183 h 10183"/>
                <a:gd name="connsiteX8" fmla="*/ 10 w 10000"/>
                <a:gd name="connsiteY8" fmla="*/ 271 h 1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3">
                  <a:moveTo>
                    <a:pt x="10" y="271"/>
                  </a:moveTo>
                  <a:lnTo>
                    <a:pt x="4408" y="242"/>
                  </a:lnTo>
                  <a:cubicBezTo>
                    <a:pt x="4761" y="1773"/>
                    <a:pt x="6653" y="5817"/>
                    <a:pt x="7585" y="5804"/>
                  </a:cubicBezTo>
                  <a:cubicBezTo>
                    <a:pt x="8517" y="5791"/>
                    <a:pt x="9583" y="1633"/>
                    <a:pt x="9999" y="163"/>
                  </a:cubicBezTo>
                  <a:cubicBezTo>
                    <a:pt x="10002" y="961"/>
                    <a:pt x="9997" y="-558"/>
                    <a:pt x="10000" y="240"/>
                  </a:cubicBezTo>
                  <a:cubicBezTo>
                    <a:pt x="9823" y="907"/>
                    <a:pt x="8697" y="6386"/>
                    <a:pt x="7460" y="6894"/>
                  </a:cubicBezTo>
                  <a:cubicBezTo>
                    <a:pt x="6223" y="7402"/>
                    <a:pt x="3823" y="2742"/>
                    <a:pt x="2580" y="3288"/>
                  </a:cubicBezTo>
                  <a:cubicBezTo>
                    <a:pt x="1300" y="3409"/>
                    <a:pt x="468" y="7547"/>
                    <a:pt x="0" y="10183"/>
                  </a:cubicBezTo>
                  <a:cubicBezTo>
                    <a:pt x="3" y="6879"/>
                    <a:pt x="7" y="3575"/>
                    <a:pt x="10" y="271"/>
                  </a:cubicBezTo>
                  <a:close/>
                </a:path>
              </a:pathLst>
            </a:custGeom>
            <a:gradFill>
              <a:gsLst>
                <a:gs pos="0">
                  <a:schemeClr val="bg2">
                    <a:lumMod val="75000"/>
                  </a:schemeClr>
                </a:gs>
                <a:gs pos="100000">
                  <a:schemeClr val="bg2"/>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3" name="Freeform 32"/>
            <p:cNvSpPr>
              <a:spLocks/>
            </p:cNvSpPr>
            <p:nvPr/>
          </p:nvSpPr>
          <p:spPr bwMode="auto">
            <a:xfrm rot="21436420">
              <a:off x="-8847" y="-4359"/>
              <a:ext cx="10516742" cy="457112"/>
            </a:xfrm>
            <a:custGeom>
              <a:avLst>
                <a:gd name="A1" fmla="val 0"/>
                <a:gd name="A2" fmla="val 0"/>
                <a:gd name="A3" fmla="val 0"/>
                <a:gd name="A4" fmla="val 0"/>
                <a:gd name="A5" fmla="val 0"/>
                <a:gd name="A6" fmla="val 0"/>
                <a:gd name="A7" fmla="val 0"/>
                <a:gd name="A8" fmla="val 0"/>
              </a:avLst>
              <a:gdLst>
                <a:gd name="connsiteX0" fmla="*/ 0 w 10000"/>
                <a:gd name="connsiteY0" fmla="*/ 9684 h 10681"/>
                <a:gd name="connsiteX1" fmla="*/ 2858 w 10000"/>
                <a:gd name="connsiteY1" fmla="*/ 2 h 10681"/>
                <a:gd name="connsiteX2" fmla="*/ 7149 w 10000"/>
                <a:gd name="connsiteY2" fmla="*/ 10668 h 10681"/>
                <a:gd name="connsiteX3" fmla="*/ 10000 w 10000"/>
                <a:gd name="connsiteY3" fmla="*/ 1113 h 10681"/>
                <a:gd name="connsiteX0" fmla="*/ 0 w 10000"/>
                <a:gd name="connsiteY0" fmla="*/ 9705 h 12979"/>
                <a:gd name="connsiteX1" fmla="*/ 2858 w 10000"/>
                <a:gd name="connsiteY1" fmla="*/ 23 h 12979"/>
                <a:gd name="connsiteX2" fmla="*/ 7146 w 10000"/>
                <a:gd name="connsiteY2" fmla="*/ 12968 h 12979"/>
                <a:gd name="connsiteX3" fmla="*/ 10000 w 10000"/>
                <a:gd name="connsiteY3" fmla="*/ 1134 h 12979"/>
                <a:gd name="connsiteX0" fmla="*/ 0 w 9979"/>
                <a:gd name="connsiteY0" fmla="*/ 11997 h 12957"/>
                <a:gd name="connsiteX1" fmla="*/ 2837 w 9979"/>
                <a:gd name="connsiteY1" fmla="*/ 2 h 12957"/>
                <a:gd name="connsiteX2" fmla="*/ 7125 w 9979"/>
                <a:gd name="connsiteY2" fmla="*/ 12947 h 12957"/>
                <a:gd name="connsiteX3" fmla="*/ 9979 w 9979"/>
                <a:gd name="connsiteY3" fmla="*/ 1113 h 12957"/>
                <a:gd name="connsiteX0" fmla="*/ 0 w 10018"/>
                <a:gd name="connsiteY0" fmla="*/ 262 h 12499"/>
                <a:gd name="connsiteX1" fmla="*/ 2861 w 10018"/>
                <a:gd name="connsiteY1" fmla="*/ 2499 h 12499"/>
                <a:gd name="connsiteX2" fmla="*/ 7158 w 10018"/>
                <a:gd name="connsiteY2" fmla="*/ 12489 h 12499"/>
                <a:gd name="connsiteX3" fmla="*/ 10018 w 10018"/>
                <a:gd name="connsiteY3" fmla="*/ 3356 h 12499"/>
                <a:gd name="connsiteX0" fmla="*/ 0 w 10018"/>
                <a:gd name="connsiteY0" fmla="*/ 2276 h 14510"/>
                <a:gd name="connsiteX1" fmla="*/ 2883 w 10018"/>
                <a:gd name="connsiteY1" fmla="*/ 725 h 14510"/>
                <a:gd name="connsiteX2" fmla="*/ 7158 w 10018"/>
                <a:gd name="connsiteY2" fmla="*/ 14503 h 14510"/>
                <a:gd name="connsiteX3" fmla="*/ 10018 w 10018"/>
                <a:gd name="connsiteY3" fmla="*/ 5370 h 14510"/>
                <a:gd name="connsiteX0" fmla="*/ 0 w 10024"/>
                <a:gd name="connsiteY0" fmla="*/ 127 h 19133"/>
                <a:gd name="connsiteX1" fmla="*/ 2889 w 10024"/>
                <a:gd name="connsiteY1" fmla="*/ 5348 h 19133"/>
                <a:gd name="connsiteX2" fmla="*/ 7164 w 10024"/>
                <a:gd name="connsiteY2" fmla="*/ 19126 h 19133"/>
                <a:gd name="connsiteX3" fmla="*/ 10024 w 10024"/>
                <a:gd name="connsiteY3" fmla="*/ 9993 h 19133"/>
              </a:gdLst>
              <a:ahLst/>
              <a:cxnLst>
                <a:cxn ang="0">
                  <a:pos x="connsiteX0" y="connsiteY0"/>
                </a:cxn>
                <a:cxn ang="0">
                  <a:pos x="connsiteX1" y="connsiteY1"/>
                </a:cxn>
                <a:cxn ang="0">
                  <a:pos x="connsiteX2" y="connsiteY2"/>
                </a:cxn>
                <a:cxn ang="0">
                  <a:pos x="connsiteX3" y="connsiteY3"/>
                </a:cxn>
              </a:cxnLst>
              <a:rect l="l" t="t" r="r" b="b"/>
              <a:pathLst>
                <a:path w="10024" h="19133">
                  <a:moveTo>
                    <a:pt x="0" y="127"/>
                  </a:moveTo>
                  <a:cubicBezTo>
                    <a:pt x="474" y="-641"/>
                    <a:pt x="1695" y="2182"/>
                    <a:pt x="2889" y="5348"/>
                  </a:cubicBezTo>
                  <a:cubicBezTo>
                    <a:pt x="4083" y="8514"/>
                    <a:pt x="5968" y="19470"/>
                    <a:pt x="7164" y="19126"/>
                  </a:cubicBezTo>
                  <a:cubicBezTo>
                    <a:pt x="8360" y="18783"/>
                    <a:pt x="9430" y="11530"/>
                    <a:pt x="10024" y="9993"/>
                  </a:cubicBezTo>
                </a:path>
              </a:pathLst>
            </a:custGeom>
            <a:noFill/>
            <a:ln w="9525" cap="flat" cmpd="sng" algn="ctr">
              <a:solidFill>
                <a:srgbClr val="FF0000"/>
              </a:solidFill>
              <a:prstDash val="solid"/>
              <a:round/>
              <a:headEnd type="none" w="med" len="med"/>
              <a:tailEnd type="none" w="med" len="med"/>
            </a:ln>
            <a:effectLst/>
          </p:spPr>
          <p:txBody>
            <a:bodyPr vert="horz" wrap="square" lIns="91440" tIns="45720" rIns="91440" bIns="45720" anchor="t"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grpSp>
      <p:sp>
        <p:nvSpPr>
          <p:cNvPr id="30" name="Text Placeholder 29"/>
          <p:cNvSpPr>
            <a:spLocks noGrp="1"/>
          </p:cNvSpPr>
          <p:nvPr>
            <p:ph type="body" idx="1"/>
          </p:nvPr>
        </p:nvSpPr>
        <p:spPr>
          <a:xfrm>
            <a:off x="288471" y="1069862"/>
            <a:ext cx="11667891" cy="5512832"/>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268519" y="383412"/>
            <a:ext cx="10715151" cy="614724"/>
          </a:xfrm>
          <a:prstGeom prst="rect">
            <a:avLst/>
          </a:prstGeom>
        </p:spPr>
        <p:txBody>
          <a:bodyPr vert="horz" lIns="0" rIns="0" bIns="0" anchor="b">
            <a:normAutofit/>
          </a:bodyPr>
          <a:lstStyle/>
          <a:p>
            <a:r>
              <a:rPr kumimoji="0" lang="en-US"/>
              <a:t>Click to edit Master title style</a:t>
            </a:r>
            <a:endParaRPr kumimoji="0" lang="en-US" dirty="0"/>
          </a:p>
        </p:txBody>
      </p:sp>
      <p:pic>
        <p:nvPicPr>
          <p:cNvPr id="15" name="Picture 2" descr="Image result for hust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2799" y="100864"/>
            <a:ext cx="523563" cy="7724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set hust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03623" y="267140"/>
            <a:ext cx="429176" cy="4225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2699" y="6582693"/>
            <a:ext cx="12204700" cy="290272"/>
            <a:chOff x="0" y="6208894"/>
            <a:chExt cx="12201794" cy="649106"/>
          </a:xfrm>
        </p:grpSpPr>
        <p:sp>
          <p:nvSpPr>
            <p:cNvPr id="19" name="Rectangle 18"/>
            <p:cNvSpPr/>
            <p:nvPr/>
          </p:nvSpPr>
          <p:spPr>
            <a:xfrm>
              <a:off x="12842" y="6220177"/>
              <a:ext cx="12188952" cy="637823"/>
            </a:xfrm>
            <a:prstGeom prst="rect">
              <a:avLst/>
            </a:prstGeom>
            <a:solidFill>
              <a:schemeClr val="accent1">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cxnSp>
          <p:nvCxnSpPr>
            <p:cNvPr id="20" name="Straight Connector 19"/>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Footer Placeholder 21"/>
          <p:cNvSpPr>
            <a:spLocks noGrp="1"/>
          </p:cNvSpPr>
          <p:nvPr>
            <p:ph type="ftr" sz="quarter" idx="3"/>
          </p:nvPr>
        </p:nvSpPr>
        <p:spPr>
          <a:xfrm>
            <a:off x="3867216" y="6665701"/>
            <a:ext cx="4470400" cy="180976"/>
          </a:xfrm>
          <a:prstGeom prst="rect">
            <a:avLst/>
          </a:prstGeom>
        </p:spPr>
        <p:txBody>
          <a:bodyPr vert="horz" lIns="0" tIns="0" rIns="0" bIns="0" anchor="b"/>
          <a:lstStyle>
            <a:lvl1pPr algn="ctr" eaLnBrk="1" latinLnBrk="0" hangingPunct="1">
              <a:defRPr kumimoji="0" sz="1400">
                <a:solidFill>
                  <a:schemeClr val="tx1"/>
                </a:solidFill>
              </a:defRPr>
            </a:lvl1pPr>
          </a:lstStyle>
          <a:p>
            <a:r>
              <a:rPr lang="es-ES"/>
              <a:t>Đồ án III</a:t>
            </a:r>
            <a:endParaRPr lang="en-US"/>
          </a:p>
        </p:txBody>
      </p:sp>
      <p:sp>
        <p:nvSpPr>
          <p:cNvPr id="18" name="Slide Number Placeholder 17"/>
          <p:cNvSpPr>
            <a:spLocks noGrp="1"/>
          </p:cNvSpPr>
          <p:nvPr>
            <p:ph type="sldNum" sz="quarter" idx="4"/>
          </p:nvPr>
        </p:nvSpPr>
        <p:spPr>
          <a:xfrm>
            <a:off x="10837853" y="6683374"/>
            <a:ext cx="1025524" cy="180976"/>
          </a:xfrm>
          <a:prstGeom prst="rect">
            <a:avLst/>
          </a:prstGeom>
        </p:spPr>
        <p:txBody>
          <a:bodyPr vert="horz" lIns="0" tIns="0" rIns="0" bIns="0" anchor="b"/>
          <a:lstStyle>
            <a:lvl1pPr algn="r" eaLnBrk="1" latinLnBrk="0" hangingPunct="1">
              <a:defRPr kumimoji="0" sz="1800">
                <a:solidFill>
                  <a:schemeClr val="tx1"/>
                </a:solidFill>
              </a:defRPr>
            </a:lvl1pPr>
          </a:lstStyle>
          <a:p>
            <a:fld id="{AD3E311D-B049-45EE-A074-D8B10646EBD3}" type="slidenum">
              <a:rPr lang="en-US" smtClean="0"/>
              <a:t>‹#›</a:t>
            </a:fld>
            <a:endParaRPr lang="en-US"/>
          </a:p>
        </p:txBody>
      </p:sp>
      <p:sp>
        <p:nvSpPr>
          <p:cNvPr id="10" name="Date Placeholder 9"/>
          <p:cNvSpPr>
            <a:spLocks noGrp="1"/>
          </p:cNvSpPr>
          <p:nvPr>
            <p:ph type="dt" sz="half" idx="2"/>
          </p:nvPr>
        </p:nvSpPr>
        <p:spPr>
          <a:xfrm>
            <a:off x="288471" y="6665701"/>
            <a:ext cx="2616200" cy="180976"/>
          </a:xfrm>
          <a:prstGeom prst="rect">
            <a:avLst/>
          </a:prstGeom>
        </p:spPr>
        <p:txBody>
          <a:bodyPr vert="horz" lIns="0" tIns="0" rIns="0" bIns="0" anchor="b"/>
          <a:lstStyle>
            <a:lvl1pPr algn="l" eaLnBrk="1" latinLnBrk="0" hangingPunct="1">
              <a:defRPr kumimoji="0" sz="1600">
                <a:solidFill>
                  <a:schemeClr val="tx1"/>
                </a:solidFill>
              </a:defRPr>
            </a:lvl1pPr>
          </a:lstStyle>
          <a:p>
            <a:r>
              <a:rPr lang="en-US"/>
              <a:t>7/20/2020</a:t>
            </a:r>
          </a:p>
        </p:txBody>
      </p:sp>
    </p:spTree>
    <p:extLst>
      <p:ext uri="{BB962C8B-B14F-4D97-AF65-F5344CB8AC3E}">
        <p14:creationId xmlns:p14="http://schemas.microsoft.com/office/powerpoint/2010/main" val="3065371560"/>
      </p:ext>
    </p:extLst>
  </p:cSld>
  <p:clrMap bg1="lt1" tx1="dk1" bg2="lt2" tx2="dk2" accent1="accent1" accent2="accent2" accent3="accent3" accent4="accent4" accent5="accent5" accent6="accent6" hlink="hlink" folHlink="folHlink"/>
  <p:sldLayoutIdLst>
    <p:sldLayoutId id="2147483661" r:id="rId1"/>
    <p:sldLayoutId id="2147483662"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rtl="0" eaLnBrk="1" latinLnBrk="0" hangingPunct="1">
        <a:spcBef>
          <a:spcPct val="0"/>
        </a:spcBef>
        <a:buNone/>
        <a:defRPr kumimoji="0" sz="3600" b="1" kern="1200">
          <a:ln>
            <a:noFill/>
          </a:ln>
          <a:solidFill>
            <a:schemeClr val="tx2"/>
          </a:solidFill>
          <a:effectLst/>
          <a:latin typeface="Arial" panose="020B0604020202020204" pitchFamily="34" charset="0"/>
          <a:ea typeface="+mj-ea"/>
          <a:cs typeface="Arial" panose="020B0604020202020204" pitchFamily="34" charset="0"/>
        </a:defRPr>
      </a:lvl1pPr>
    </p:titleStyle>
    <p:bodyStyle>
      <a:lvl1pPr marL="274320" indent="-274320" algn="l" rtl="0" eaLnBrk="1" latinLnBrk="0" hangingPunct="1">
        <a:spcBef>
          <a:spcPct val="20000"/>
        </a:spcBef>
        <a:buClr>
          <a:schemeClr val="bg2">
            <a:lumMod val="50000"/>
          </a:schemeClr>
        </a:buClr>
        <a:buSzPct val="100000"/>
        <a:buFont typeface="Wingdings 2"/>
        <a:buChar char=""/>
        <a:defRPr kumimoji="0" sz="2000" kern="1200">
          <a:solidFill>
            <a:schemeClr val="tx1"/>
          </a:solidFill>
          <a:latin typeface="Arial" panose="020B0604020202020204" pitchFamily="34" charset="0"/>
          <a:ea typeface="+mn-ea"/>
          <a:cs typeface="Arial" panose="020B0604020202020204" pitchFamily="34" charset="0"/>
        </a:defRPr>
      </a:lvl1pPr>
      <a:lvl2pPr marL="640080" indent="-246888" algn="l" rtl="0" eaLnBrk="1" latinLnBrk="0" hangingPunct="1">
        <a:spcBef>
          <a:spcPct val="20000"/>
        </a:spcBef>
        <a:buClr>
          <a:srgbClr val="00B0F0"/>
        </a:buClr>
        <a:buSzPct val="90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2pPr>
      <a:lvl3pPr marL="914400" indent="-246888" algn="l" rtl="0" eaLnBrk="1" latinLnBrk="0" hangingPunct="1">
        <a:spcBef>
          <a:spcPct val="20000"/>
        </a:spcBef>
        <a:buClr>
          <a:schemeClr val="tx2">
            <a:lumMod val="60000"/>
            <a:lumOff val="40000"/>
          </a:schemeClr>
        </a:buClr>
        <a:buSzPct val="75000"/>
        <a:buFont typeface="Wingdings 2"/>
        <a:buChar char=""/>
        <a:defRPr kumimoji="0" sz="1800" kern="1200">
          <a:solidFill>
            <a:schemeClr val="tx1"/>
          </a:solidFill>
          <a:latin typeface="Arial" panose="020B0604020202020204" pitchFamily="34" charset="0"/>
          <a:ea typeface="+mn-ea"/>
          <a:cs typeface="Arial" panose="020B0604020202020204" pitchFamily="34" charset="0"/>
        </a:defRPr>
      </a:lvl3pPr>
      <a:lvl4pPr marL="1188720" indent="-210312" algn="l" rtl="0" eaLnBrk="1" latinLnBrk="0" hangingPunct="1">
        <a:spcBef>
          <a:spcPct val="20000"/>
        </a:spcBef>
        <a:buClr>
          <a:schemeClr val="accent3"/>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4pPr>
      <a:lvl5pPr marL="1463040" indent="-210312" algn="l" rtl="0" eaLnBrk="1" latinLnBrk="0" hangingPunct="1">
        <a:spcBef>
          <a:spcPct val="20000"/>
        </a:spcBef>
        <a:buClr>
          <a:schemeClr val="accent4"/>
        </a:buClr>
        <a:buSzPct val="65000"/>
        <a:buFont typeface="Wingdings 2"/>
        <a:buChar char=""/>
        <a:defRPr kumimoji="0" sz="1600" kern="1200">
          <a:solidFill>
            <a:schemeClr val="tx1"/>
          </a:solidFill>
          <a:latin typeface="Arial" panose="020B0604020202020204" pitchFamily="34" charset="0"/>
          <a:ea typeface="+mn-ea"/>
          <a:cs typeface="Arial" panose="020B0604020202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hyperlink" Target="https://www.statisticshowto.com/probability-and-statistics/correlation-coefficient-formula/" TargetMode="Externa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hyperlink" Target="https://searchnetworking.techtarget.com/definition/signal-to-noise-ratio" TargetMode="External"/><Relationship Id="rId4" Type="http://schemas.openxmlformats.org/officeDocument/2006/relationships/image" Target="../media/image43.jpg"/><Relationship Id="rId9" Type="http://schemas.openxmlformats.org/officeDocument/2006/relationships/image" Target="../media/image48.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neuro-style.com/emg-electromyogram/" TargetMode="External"/><Relationship Id="rId4" Type="http://schemas.openxmlformats.org/officeDocument/2006/relationships/hyperlink" Target="https://micromedgroup.com/products/emg-product-lines/neurowerk-em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5090" y="3818022"/>
            <a:ext cx="5564812" cy="2226989"/>
          </a:xfrm>
        </p:spPr>
        <p:txBody>
          <a:bodyPr>
            <a:normAutofit fontScale="92500" lnSpcReduction="20000"/>
          </a:bodyPr>
          <a:lstStyle/>
          <a:p>
            <a:pPr algn="l">
              <a:lnSpc>
                <a:spcPct val="150000"/>
              </a:lnSpc>
            </a:pPr>
            <a:r>
              <a:rPr lang="en-US" i="1"/>
              <a:t>Giảng </a:t>
            </a:r>
            <a:r>
              <a:rPr lang="en-US" i="1" dirty="0" err="1"/>
              <a:t>viên</a:t>
            </a:r>
            <a:r>
              <a:rPr lang="en-US" i="1" dirty="0"/>
              <a:t> </a:t>
            </a:r>
            <a:r>
              <a:rPr lang="en-US" i="1" dirty="0" err="1"/>
              <a:t>hướng</a:t>
            </a:r>
            <a:r>
              <a:rPr lang="en-US" i="1" dirty="0"/>
              <a:t> </a:t>
            </a:r>
            <a:r>
              <a:rPr lang="en-US" i="1" dirty="0" err="1"/>
              <a:t>dẫn</a:t>
            </a:r>
            <a:r>
              <a:rPr lang="en-US" dirty="0"/>
              <a:t>: TS </a:t>
            </a:r>
            <a:r>
              <a:rPr lang="en-US" dirty="0" err="1"/>
              <a:t>Hà</a:t>
            </a:r>
            <a:r>
              <a:rPr lang="en-US" dirty="0"/>
              <a:t> </a:t>
            </a:r>
            <a:r>
              <a:rPr lang="en-US" dirty="0" err="1"/>
              <a:t>Duyên</a:t>
            </a:r>
            <a:r>
              <a:rPr lang="en-US" dirty="0"/>
              <a:t> </a:t>
            </a:r>
            <a:r>
              <a:rPr lang="en-US" dirty="0" err="1"/>
              <a:t>Trung</a:t>
            </a:r>
            <a:endParaRPr lang="en-US" dirty="0"/>
          </a:p>
          <a:p>
            <a:pPr algn="l">
              <a:lnSpc>
                <a:spcPct val="150000"/>
              </a:lnSpc>
            </a:pPr>
            <a:r>
              <a:rPr lang="en-US" dirty="0"/>
              <a:t>		</a:t>
            </a:r>
            <a:r>
              <a:rPr lang="en-US"/>
              <a:t>           TS</a:t>
            </a:r>
            <a:r>
              <a:rPr lang="en-US" dirty="0" err="1"/>
              <a:t>.Hàn</a:t>
            </a:r>
            <a:r>
              <a:rPr lang="en-US" dirty="0"/>
              <a:t> </a:t>
            </a:r>
            <a:r>
              <a:rPr lang="en-US" dirty="0" err="1"/>
              <a:t>Huy</a:t>
            </a:r>
            <a:r>
              <a:rPr lang="en-US" dirty="0"/>
              <a:t> </a:t>
            </a:r>
            <a:r>
              <a:rPr lang="en-US" dirty="0" err="1"/>
              <a:t>Dũng</a:t>
            </a:r>
            <a:endParaRPr lang="en-US" dirty="0"/>
          </a:p>
          <a:p>
            <a:pPr algn="l">
              <a:lnSpc>
                <a:spcPct val="150000"/>
              </a:lnSpc>
            </a:pPr>
            <a:r>
              <a:rPr lang="en-US" i="1" dirty="0" err="1"/>
              <a:t>Sinh</a:t>
            </a:r>
            <a:r>
              <a:rPr lang="en-US" i="1" dirty="0"/>
              <a:t> </a:t>
            </a:r>
            <a:r>
              <a:rPr lang="en-US" i="1" dirty="0" err="1"/>
              <a:t>viên</a:t>
            </a:r>
            <a:r>
              <a:rPr lang="en-US" i="1" dirty="0"/>
              <a:t> </a:t>
            </a:r>
            <a:r>
              <a:rPr lang="en-US" i="1" dirty="0" err="1"/>
              <a:t>thực</a:t>
            </a:r>
            <a:r>
              <a:rPr lang="en-US" i="1" dirty="0"/>
              <a:t> </a:t>
            </a:r>
            <a:r>
              <a:rPr lang="en-US" i="1" dirty="0" err="1"/>
              <a:t>hiện</a:t>
            </a:r>
            <a:r>
              <a:rPr lang="en-US" dirty="0"/>
              <a:t>:     Ngô </a:t>
            </a:r>
            <a:r>
              <a:rPr lang="en-US" dirty="0" err="1"/>
              <a:t>Khắc</a:t>
            </a:r>
            <a:r>
              <a:rPr lang="en-US" dirty="0"/>
              <a:t> Dự</a:t>
            </a:r>
          </a:p>
          <a:p>
            <a:pPr algn="l">
              <a:lnSpc>
                <a:spcPct val="150000"/>
              </a:lnSpc>
            </a:pPr>
            <a:r>
              <a:rPr lang="en-US" dirty="0"/>
              <a:t>MSSV:                          20160882</a:t>
            </a:r>
          </a:p>
          <a:p>
            <a:pPr algn="l">
              <a:lnSpc>
                <a:spcPct val="150000"/>
              </a:lnSpc>
            </a:pPr>
            <a:r>
              <a:rPr lang="en-US" dirty="0" err="1"/>
              <a:t>Lớp</a:t>
            </a:r>
            <a:r>
              <a:rPr lang="en-US" dirty="0"/>
              <a:t>: KTĐTTT03 – K61</a:t>
            </a:r>
          </a:p>
        </p:txBody>
      </p:sp>
      <p:sp>
        <p:nvSpPr>
          <p:cNvPr id="2" name="Title 1"/>
          <p:cNvSpPr>
            <a:spLocks noGrp="1"/>
          </p:cNvSpPr>
          <p:nvPr>
            <p:ph type="ctrTitle"/>
          </p:nvPr>
        </p:nvSpPr>
        <p:spPr>
          <a:xfrm>
            <a:off x="861568" y="222828"/>
            <a:ext cx="10468864" cy="3595193"/>
          </a:xfrm>
        </p:spPr>
        <p:txBody>
          <a:bodyPr>
            <a:noAutofit/>
          </a:bodyPr>
          <a:lstStyle/>
          <a:p>
            <a:pPr algn="ctr">
              <a:lnSpc>
                <a:spcPct val="115000"/>
              </a:lnSpc>
              <a:spcBef>
                <a:spcPts val="600"/>
              </a:spcBef>
              <a:spcAft>
                <a:spcPts val="600"/>
              </a:spcAft>
            </a:pPr>
            <a:r>
              <a:rPr lang="en-US" sz="3200" dirty="0" err="1"/>
              <a:t>Báo</a:t>
            </a:r>
            <a:r>
              <a:rPr lang="en-US" sz="3200" dirty="0"/>
              <a:t> </a:t>
            </a:r>
            <a:r>
              <a:rPr lang="en-US" sz="3200" err="1"/>
              <a:t>cáo</a:t>
            </a:r>
            <a:r>
              <a:rPr lang="en-US" sz="3200"/>
              <a:t> đồ án </a:t>
            </a:r>
            <a:r>
              <a:rPr lang="en-US" sz="3200" dirty="0" err="1"/>
              <a:t>tốt</a:t>
            </a:r>
            <a:r>
              <a:rPr lang="en-US" sz="3200" dirty="0"/>
              <a:t> </a:t>
            </a:r>
            <a:r>
              <a:rPr lang="en-US" sz="3200" dirty="0" err="1"/>
              <a:t>nghiệp</a:t>
            </a:r>
            <a:br>
              <a:rPr lang="en-US" sz="3200" dirty="0"/>
            </a:br>
            <a:br>
              <a:rPr lang="en-US" sz="3200" dirty="0"/>
            </a:br>
            <a:r>
              <a:rPr lang="en-US" sz="4000" dirty="0" err="1"/>
              <a:t>Đề</a:t>
            </a:r>
            <a:r>
              <a:rPr lang="en-US" sz="4000" dirty="0"/>
              <a:t> </a:t>
            </a:r>
            <a:r>
              <a:rPr lang="en-US" sz="4000" dirty="0" err="1"/>
              <a:t>tài</a:t>
            </a:r>
            <a:r>
              <a:rPr lang="en-US" sz="4000" dirty="0"/>
              <a:t>: </a:t>
            </a:r>
            <a:r>
              <a:rPr lang="en-US" sz="3200" kern="100" dirty="0"/>
              <a:t>THIẾT KẾ HỆ THỐNG ĐO TÍN HIỆU ĐIỆN CƠ SỬ DỤNG CÔNG NGHỆ TRUYỀN BLUETOOTH </a:t>
            </a:r>
            <a:br>
              <a:rPr lang="en-US" sz="3200" kern="100" dirty="0"/>
            </a:br>
            <a:r>
              <a:rPr lang="en-US" sz="3200" kern="100" dirty="0"/>
              <a:t>TIẾT KIỆM NĂNG LƯỢNG </a:t>
            </a:r>
            <a:endParaRPr lang="en-US" sz="3200" dirty="0"/>
          </a:p>
        </p:txBody>
      </p:sp>
      <p:sp>
        <p:nvSpPr>
          <p:cNvPr id="4" name="TextBox 3"/>
          <p:cNvSpPr txBox="1"/>
          <p:nvPr/>
        </p:nvSpPr>
        <p:spPr>
          <a:xfrm>
            <a:off x="5699417" y="6125165"/>
            <a:ext cx="1672253" cy="369332"/>
          </a:xfrm>
          <a:prstGeom prst="rect">
            <a:avLst/>
          </a:prstGeom>
          <a:noFill/>
          <a:ln>
            <a:noFill/>
          </a:ln>
        </p:spPr>
        <p:txBody>
          <a:bodyPr wrap="none" rtlCol="0">
            <a:spAutoFit/>
          </a:bodyPr>
          <a:lstStyle/>
          <a:p>
            <a:r>
              <a:rPr lang="en-US" dirty="0" err="1">
                <a:latin typeface="Arial" panose="020B0604020202020204" pitchFamily="34" charset="0"/>
                <a:cs typeface="Arial" panose="020B0604020202020204" pitchFamily="34" charset="0"/>
              </a:rPr>
              <a:t>Hà</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7-2021</a:t>
            </a:r>
            <a:endParaRPr lang="en-US"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AD3E311D-B049-45EE-A074-D8B10646EBD3}" type="slidenum">
              <a:rPr lang="en-US" smtClean="0"/>
              <a:t>1</a:t>
            </a:fld>
            <a:endParaRPr lang="en-US"/>
          </a:p>
        </p:txBody>
      </p:sp>
      <p:sp>
        <p:nvSpPr>
          <p:cNvPr id="7" name="Date Placeholder 1">
            <a:extLst>
              <a:ext uri="{FF2B5EF4-FFF2-40B4-BE49-F238E27FC236}">
                <a16:creationId xmlns:a16="http://schemas.microsoft.com/office/drawing/2014/main" id="{9121BF66-7A4A-483B-9E9C-82FD656306C7}"/>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76255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5A28B7-27AD-4B25-B237-913BF1AD577F}"/>
              </a:ext>
            </a:extLst>
          </p:cNvPr>
          <p:cNvSpPr>
            <a:spLocks noGrp="1"/>
          </p:cNvSpPr>
          <p:nvPr>
            <p:ph type="sldNum" sz="quarter" idx="12"/>
          </p:nvPr>
        </p:nvSpPr>
        <p:spPr/>
        <p:txBody>
          <a:bodyPr/>
          <a:lstStyle/>
          <a:p>
            <a:fld id="{FFBF3AD2-CB26-4B02-BEB9-3D59151808E6}" type="slidenum">
              <a:rPr lang="en-US" smtClean="0"/>
              <a:t>10</a:t>
            </a:fld>
            <a:endParaRPr lang="en-US"/>
          </a:p>
        </p:txBody>
      </p:sp>
      <p:sp>
        <p:nvSpPr>
          <p:cNvPr id="5" name="Title 4">
            <a:extLst>
              <a:ext uri="{FF2B5EF4-FFF2-40B4-BE49-F238E27FC236}">
                <a16:creationId xmlns:a16="http://schemas.microsoft.com/office/drawing/2014/main" id="{8D237BBB-4281-4E6A-BCA3-AC7AF8171CD6}"/>
              </a:ext>
            </a:extLst>
          </p:cNvPr>
          <p:cNvSpPr>
            <a:spLocks noGrp="1"/>
          </p:cNvSpPr>
          <p:nvPr>
            <p:ph type="title"/>
          </p:nvPr>
        </p:nvSpPr>
        <p:spPr/>
        <p:txBody>
          <a:bodyPr/>
          <a:lstStyle/>
          <a:p>
            <a:r>
              <a:rPr lang="en-US"/>
              <a:t>Phân tích x</a:t>
            </a:r>
            <a:r>
              <a:rPr lang="en-US">
                <a:latin typeface="Arial" panose="020B0604020202020204" pitchFamily="34" charset="0"/>
                <a:cs typeface="Arial" panose="020B0604020202020204" pitchFamily="34" charset="0"/>
              </a:rPr>
              <a:t>ây dựng hệ thống</a:t>
            </a:r>
            <a:endParaRPr lang="en-US"/>
          </a:p>
        </p:txBody>
      </p:sp>
      <p:pic>
        <p:nvPicPr>
          <p:cNvPr id="6" name="Picture 5">
            <a:extLst>
              <a:ext uri="{FF2B5EF4-FFF2-40B4-BE49-F238E27FC236}">
                <a16:creationId xmlns:a16="http://schemas.microsoft.com/office/drawing/2014/main" id="{32820CF2-D003-4FE4-8CCA-1FC335E596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13589" y="1912481"/>
            <a:ext cx="10155404" cy="1972492"/>
          </a:xfrm>
          <a:prstGeom prst="rect">
            <a:avLst/>
          </a:prstGeom>
          <a:noFill/>
          <a:ln>
            <a:noFill/>
          </a:ln>
        </p:spPr>
      </p:pic>
      <p:sp>
        <p:nvSpPr>
          <p:cNvPr id="9" name="TextBox 8">
            <a:extLst>
              <a:ext uri="{FF2B5EF4-FFF2-40B4-BE49-F238E27FC236}">
                <a16:creationId xmlns:a16="http://schemas.microsoft.com/office/drawing/2014/main" id="{AE7179AF-F9C1-4EC6-9F7A-F1C2D9318C3B}"/>
              </a:ext>
            </a:extLst>
          </p:cNvPr>
          <p:cNvSpPr txBox="1"/>
          <p:nvPr/>
        </p:nvSpPr>
        <p:spPr>
          <a:xfrm>
            <a:off x="2333898" y="4154558"/>
            <a:ext cx="7524204" cy="461665"/>
          </a:xfrm>
          <a:prstGeom prst="rect">
            <a:avLst/>
          </a:prstGeom>
          <a:noFill/>
          <a:ln>
            <a:noFill/>
          </a:ln>
        </p:spPr>
        <p:txBody>
          <a:bodyPr wrap="square">
            <a:spAutoFit/>
          </a:bodyPr>
          <a:lstStyle/>
          <a:p>
            <a:r>
              <a:rPr lang="en-US" sz="2400" b="1" kern="100">
                <a:latin typeface="Arial" panose="020B0604020202020204" pitchFamily="34" charset="0"/>
                <a:ea typeface="Calibri" panose="020F0502020204030204" pitchFamily="34" charset="0"/>
                <a:cs typeface="Arial" panose="020B0604020202020204" pitchFamily="34" charset="0"/>
              </a:rPr>
              <a:t>Sơ đồ chức năng của ứng dụng trên App android</a:t>
            </a:r>
            <a:endParaRPr lang="en-US" sz="2400" b="1">
              <a:latin typeface="Arial" panose="020B0604020202020204" pitchFamily="34" charset="0"/>
              <a:cs typeface="Arial" panose="020B0604020202020204" pitchFamily="34" charset="0"/>
            </a:endParaRPr>
          </a:p>
        </p:txBody>
      </p:sp>
      <p:sp>
        <p:nvSpPr>
          <p:cNvPr id="10" name="Date Placeholder 1">
            <a:extLst>
              <a:ext uri="{FF2B5EF4-FFF2-40B4-BE49-F238E27FC236}">
                <a16:creationId xmlns:a16="http://schemas.microsoft.com/office/drawing/2014/main" id="{F3FC4425-B8E5-4537-9569-3D7089C3C00F}"/>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174847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1ED94F-DF25-4374-BF90-4CCE340CA786}"/>
              </a:ext>
            </a:extLst>
          </p:cNvPr>
          <p:cNvSpPr>
            <a:spLocks noGrp="1"/>
          </p:cNvSpPr>
          <p:nvPr>
            <p:ph type="sldNum" sz="quarter" idx="12"/>
          </p:nvPr>
        </p:nvSpPr>
        <p:spPr/>
        <p:txBody>
          <a:bodyPr/>
          <a:lstStyle/>
          <a:p>
            <a:fld id="{FFBF3AD2-CB26-4B02-BEB9-3D59151808E6}" type="slidenum">
              <a:rPr lang="en-US" smtClean="0"/>
              <a:t>11</a:t>
            </a:fld>
            <a:endParaRPr lang="en-US"/>
          </a:p>
        </p:txBody>
      </p:sp>
      <p:sp>
        <p:nvSpPr>
          <p:cNvPr id="5" name="Title 4">
            <a:extLst>
              <a:ext uri="{FF2B5EF4-FFF2-40B4-BE49-F238E27FC236}">
                <a16:creationId xmlns:a16="http://schemas.microsoft.com/office/drawing/2014/main" id="{1DFB6F07-8415-402A-8257-DFFDAF938CB8}"/>
              </a:ext>
            </a:extLst>
          </p:cNvPr>
          <p:cNvSpPr>
            <a:spLocks noGrp="1"/>
          </p:cNvSpPr>
          <p:nvPr>
            <p:ph type="title"/>
          </p:nvPr>
        </p:nvSpPr>
        <p:spPr/>
        <p:txBody>
          <a:bodyPr/>
          <a:lstStyle/>
          <a:p>
            <a:r>
              <a:rPr lang="en-US"/>
              <a:t>Phân tích x</a:t>
            </a:r>
            <a:r>
              <a:rPr lang="en-US">
                <a:latin typeface="Arial" panose="020B0604020202020204" pitchFamily="34" charset="0"/>
                <a:cs typeface="Arial" panose="020B0604020202020204" pitchFamily="34" charset="0"/>
              </a:rPr>
              <a:t>ây dựng hệ thống</a:t>
            </a:r>
            <a:endParaRPr lang="en-US"/>
          </a:p>
        </p:txBody>
      </p:sp>
      <p:pic>
        <p:nvPicPr>
          <p:cNvPr id="6" name="Picture 5">
            <a:extLst>
              <a:ext uri="{FF2B5EF4-FFF2-40B4-BE49-F238E27FC236}">
                <a16:creationId xmlns:a16="http://schemas.microsoft.com/office/drawing/2014/main" id="{4EEDC233-DDA4-43A4-B798-442723F0EE05}"/>
              </a:ext>
            </a:extLst>
          </p:cNvPr>
          <p:cNvPicPr>
            <a:picLocks noChangeAspect="1"/>
          </p:cNvPicPr>
          <p:nvPr/>
        </p:nvPicPr>
        <p:blipFill>
          <a:blip r:embed="rId2"/>
          <a:stretch>
            <a:fillRect/>
          </a:stretch>
        </p:blipFill>
        <p:spPr>
          <a:xfrm>
            <a:off x="1494581" y="1724297"/>
            <a:ext cx="3899306" cy="3357156"/>
          </a:xfrm>
          <a:prstGeom prst="rect">
            <a:avLst/>
          </a:prstGeom>
        </p:spPr>
      </p:pic>
      <p:pic>
        <p:nvPicPr>
          <p:cNvPr id="7" name="Picture 6">
            <a:extLst>
              <a:ext uri="{FF2B5EF4-FFF2-40B4-BE49-F238E27FC236}">
                <a16:creationId xmlns:a16="http://schemas.microsoft.com/office/drawing/2014/main" id="{EB451AFD-17CC-4D35-8055-BC6C21790255}"/>
              </a:ext>
            </a:extLst>
          </p:cNvPr>
          <p:cNvPicPr>
            <a:picLocks noChangeAspect="1"/>
          </p:cNvPicPr>
          <p:nvPr/>
        </p:nvPicPr>
        <p:blipFill>
          <a:blip r:embed="rId3"/>
          <a:stretch>
            <a:fillRect/>
          </a:stretch>
        </p:blipFill>
        <p:spPr>
          <a:xfrm>
            <a:off x="6811178" y="1763484"/>
            <a:ext cx="4065676" cy="3409406"/>
          </a:xfrm>
          <a:prstGeom prst="rect">
            <a:avLst/>
          </a:prstGeom>
        </p:spPr>
      </p:pic>
      <p:sp>
        <p:nvSpPr>
          <p:cNvPr id="8" name="TextBox 7">
            <a:extLst>
              <a:ext uri="{FF2B5EF4-FFF2-40B4-BE49-F238E27FC236}">
                <a16:creationId xmlns:a16="http://schemas.microsoft.com/office/drawing/2014/main" id="{FE3B71E4-2C8F-4CBB-91B1-4E8B8E4607A1}"/>
              </a:ext>
            </a:extLst>
          </p:cNvPr>
          <p:cNvSpPr txBox="1"/>
          <p:nvPr/>
        </p:nvSpPr>
        <p:spPr>
          <a:xfrm>
            <a:off x="2853161" y="5885777"/>
            <a:ext cx="6617410" cy="461665"/>
          </a:xfrm>
          <a:prstGeom prst="rect">
            <a:avLst/>
          </a:prstGeom>
          <a:noFill/>
          <a:ln>
            <a:noFill/>
          </a:ln>
        </p:spPr>
        <p:txBody>
          <a:bodyPr wrap="square" rtlCol="0">
            <a:spAutoFit/>
          </a:bodyPr>
          <a:lstStyle/>
          <a:p>
            <a:r>
              <a:rPr lang="en-US" sz="2400" b="1">
                <a:latin typeface="Arial" panose="020B0604020202020204" pitchFamily="34" charset="0"/>
                <a:cs typeface="Arial" panose="020B0604020202020204" pitchFamily="34" charset="0"/>
              </a:rPr>
              <a:t>Mạch sau khi thiết kế trên phần mềm Altium</a:t>
            </a:r>
            <a:endParaRPr lang="en-US" sz="2400" b="1" dirty="0" err="1">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FCB5A79-9585-450F-BB95-78A4F97C0D35}"/>
              </a:ext>
            </a:extLst>
          </p:cNvPr>
          <p:cNvSpPr txBox="1"/>
          <p:nvPr/>
        </p:nvSpPr>
        <p:spPr>
          <a:xfrm>
            <a:off x="2272937" y="5394960"/>
            <a:ext cx="2403566" cy="400110"/>
          </a:xfrm>
          <a:prstGeom prst="rect">
            <a:avLst/>
          </a:prstGeom>
          <a:noFill/>
          <a:ln>
            <a:noFill/>
          </a:ln>
        </p:spPr>
        <p:txBody>
          <a:bodyPr wrap="square" rtlCol="0">
            <a:spAutoFit/>
          </a:bodyPr>
          <a:lstStyle/>
          <a:p>
            <a:r>
              <a:rPr lang="en-US" sz="2000" b="1">
                <a:latin typeface="Arial" panose="020B0604020202020204" pitchFamily="34" charset="0"/>
                <a:cs typeface="Arial" panose="020B0604020202020204" pitchFamily="34" charset="0"/>
              </a:rPr>
              <a:t>Mạch Layout 2D</a:t>
            </a:r>
            <a:endParaRPr lang="en-US" sz="2000" b="1" dirty="0" err="1">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36B5AB9-787E-4C57-B1D6-96AD97D915A7}"/>
              </a:ext>
            </a:extLst>
          </p:cNvPr>
          <p:cNvSpPr txBox="1"/>
          <p:nvPr/>
        </p:nvSpPr>
        <p:spPr>
          <a:xfrm>
            <a:off x="7642233" y="5367459"/>
            <a:ext cx="2403566" cy="400110"/>
          </a:xfrm>
          <a:prstGeom prst="rect">
            <a:avLst/>
          </a:prstGeom>
          <a:noFill/>
          <a:ln>
            <a:noFill/>
          </a:ln>
        </p:spPr>
        <p:txBody>
          <a:bodyPr wrap="square" rtlCol="0">
            <a:spAutoFit/>
          </a:bodyPr>
          <a:lstStyle/>
          <a:p>
            <a:r>
              <a:rPr lang="en-US" sz="2000" b="1">
                <a:latin typeface="Arial" panose="020B0604020202020204" pitchFamily="34" charset="0"/>
                <a:cs typeface="Arial" panose="020B0604020202020204" pitchFamily="34" charset="0"/>
              </a:rPr>
              <a:t>Mạch Layout 3D</a:t>
            </a:r>
            <a:endParaRPr lang="en-US" sz="2000" b="1" dirty="0" err="1">
              <a:latin typeface="Arial" panose="020B0604020202020204" pitchFamily="34" charset="0"/>
              <a:cs typeface="Arial" panose="020B0604020202020204" pitchFamily="34" charset="0"/>
            </a:endParaRPr>
          </a:p>
        </p:txBody>
      </p:sp>
      <p:sp>
        <p:nvSpPr>
          <p:cNvPr id="11" name="Date Placeholder 1">
            <a:extLst>
              <a:ext uri="{FF2B5EF4-FFF2-40B4-BE49-F238E27FC236}">
                <a16:creationId xmlns:a16="http://schemas.microsoft.com/office/drawing/2014/main" id="{71CDE762-9058-43E8-9F5E-78CCE017CBED}"/>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38552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B9F199-9B6F-4850-9CFE-7EF2351A2C46}"/>
              </a:ext>
            </a:extLst>
          </p:cNvPr>
          <p:cNvSpPr>
            <a:spLocks noGrp="1"/>
          </p:cNvSpPr>
          <p:nvPr>
            <p:ph type="sldNum" sz="quarter" idx="12"/>
          </p:nvPr>
        </p:nvSpPr>
        <p:spPr/>
        <p:txBody>
          <a:bodyPr/>
          <a:lstStyle/>
          <a:p>
            <a:fld id="{FFBF3AD2-CB26-4B02-BEB9-3D59151808E6}" type="slidenum">
              <a:rPr lang="en-US" smtClean="0"/>
              <a:t>12</a:t>
            </a:fld>
            <a:endParaRPr lang="en-US"/>
          </a:p>
        </p:txBody>
      </p:sp>
      <p:sp>
        <p:nvSpPr>
          <p:cNvPr id="5" name="Title 4">
            <a:extLst>
              <a:ext uri="{FF2B5EF4-FFF2-40B4-BE49-F238E27FC236}">
                <a16:creationId xmlns:a16="http://schemas.microsoft.com/office/drawing/2014/main" id="{ECDE709D-B411-468C-9173-BFAD1E89DE8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Xây dựng hệ thống</a:t>
            </a:r>
            <a:endParaRPr lang="en-US"/>
          </a:p>
        </p:txBody>
      </p:sp>
      <p:sp>
        <p:nvSpPr>
          <p:cNvPr id="6" name="Date Placeholder 1">
            <a:extLst>
              <a:ext uri="{FF2B5EF4-FFF2-40B4-BE49-F238E27FC236}">
                <a16:creationId xmlns:a16="http://schemas.microsoft.com/office/drawing/2014/main" id="{784A856D-3B11-4C8A-A18A-4CBA7CEDDB20}"/>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98060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FF95ED-D8FC-40A0-A271-5C32B363AE43}"/>
              </a:ext>
            </a:extLst>
          </p:cNvPr>
          <p:cNvSpPr>
            <a:spLocks noGrp="1"/>
          </p:cNvSpPr>
          <p:nvPr>
            <p:ph type="sldNum" sz="quarter" idx="12"/>
          </p:nvPr>
        </p:nvSpPr>
        <p:spPr/>
        <p:txBody>
          <a:bodyPr/>
          <a:lstStyle/>
          <a:p>
            <a:fld id="{FFBF3AD2-CB26-4B02-BEB9-3D59151808E6}" type="slidenum">
              <a:rPr lang="en-US" smtClean="0"/>
              <a:t>13</a:t>
            </a:fld>
            <a:endParaRPr lang="en-US"/>
          </a:p>
        </p:txBody>
      </p:sp>
      <p:sp>
        <p:nvSpPr>
          <p:cNvPr id="6" name="Title 5">
            <a:extLst>
              <a:ext uri="{FF2B5EF4-FFF2-40B4-BE49-F238E27FC236}">
                <a16:creationId xmlns:a16="http://schemas.microsoft.com/office/drawing/2014/main" id="{E969DF8E-A321-4982-8BD4-B42824916DF3}"/>
              </a:ext>
            </a:extLst>
          </p:cNvPr>
          <p:cNvSpPr>
            <a:spLocks noGrp="1"/>
          </p:cNvSpPr>
          <p:nvPr>
            <p:ph type="title"/>
          </p:nvPr>
        </p:nvSpPr>
        <p:spPr/>
        <p:txBody>
          <a:bodyPr/>
          <a:lstStyle/>
          <a:p>
            <a:r>
              <a:rPr lang="en-US"/>
              <a:t>Thí nghiệm đo tín hiệu</a:t>
            </a:r>
          </a:p>
        </p:txBody>
      </p:sp>
      <p:pic>
        <p:nvPicPr>
          <p:cNvPr id="8" name="Google Shape;192;p5" descr="Learn muscle names and how to memorize them | Weight Training Guide">
            <a:extLst>
              <a:ext uri="{FF2B5EF4-FFF2-40B4-BE49-F238E27FC236}">
                <a16:creationId xmlns:a16="http://schemas.microsoft.com/office/drawing/2014/main" id="{EDE6E6AC-5559-44F3-AD73-6A59B4CE54BA}"/>
              </a:ext>
            </a:extLst>
          </p:cNvPr>
          <p:cNvPicPr preferRelativeResize="0"/>
          <p:nvPr/>
        </p:nvPicPr>
        <p:blipFill rotWithShape="1">
          <a:blip r:embed="rId2">
            <a:alphaModFix/>
          </a:blip>
          <a:srcRect/>
          <a:stretch/>
        </p:blipFill>
        <p:spPr>
          <a:xfrm>
            <a:off x="951175" y="2309849"/>
            <a:ext cx="1999563" cy="1636955"/>
          </a:xfrm>
          <a:prstGeom prst="rect">
            <a:avLst/>
          </a:prstGeom>
          <a:noFill/>
          <a:ln>
            <a:noFill/>
          </a:ln>
        </p:spPr>
      </p:pic>
      <p:pic>
        <p:nvPicPr>
          <p:cNvPr id="9" name="Google Shape;193;p5" descr="Illustration of lower leg, labeled to show the gastrocnemius muscles of the calf, the soleus muscle and the Achilles tendon.">
            <a:extLst>
              <a:ext uri="{FF2B5EF4-FFF2-40B4-BE49-F238E27FC236}">
                <a16:creationId xmlns:a16="http://schemas.microsoft.com/office/drawing/2014/main" id="{5375649B-CD4B-4AEF-A5E6-C4E26198432E}"/>
              </a:ext>
            </a:extLst>
          </p:cNvPr>
          <p:cNvPicPr preferRelativeResize="0"/>
          <p:nvPr/>
        </p:nvPicPr>
        <p:blipFill rotWithShape="1">
          <a:blip r:embed="rId3">
            <a:alphaModFix/>
          </a:blip>
          <a:srcRect t="8989" r="26321"/>
          <a:stretch/>
        </p:blipFill>
        <p:spPr>
          <a:xfrm>
            <a:off x="7584989" y="4621564"/>
            <a:ext cx="2128855" cy="1781074"/>
          </a:xfrm>
          <a:prstGeom prst="rect">
            <a:avLst/>
          </a:prstGeom>
          <a:noFill/>
          <a:ln>
            <a:noFill/>
          </a:ln>
        </p:spPr>
      </p:pic>
      <p:pic>
        <p:nvPicPr>
          <p:cNvPr id="10" name="Google Shape;195;p5">
            <a:extLst>
              <a:ext uri="{FF2B5EF4-FFF2-40B4-BE49-F238E27FC236}">
                <a16:creationId xmlns:a16="http://schemas.microsoft.com/office/drawing/2014/main" id="{63E1A11F-2541-45AA-BF32-0C1D6D75808B}"/>
              </a:ext>
            </a:extLst>
          </p:cNvPr>
          <p:cNvPicPr preferRelativeResize="0"/>
          <p:nvPr/>
        </p:nvPicPr>
        <p:blipFill rotWithShape="1">
          <a:blip r:embed="rId4">
            <a:alphaModFix/>
          </a:blip>
          <a:srcRect l="35410"/>
          <a:stretch/>
        </p:blipFill>
        <p:spPr>
          <a:xfrm>
            <a:off x="8136837" y="1168461"/>
            <a:ext cx="2121245" cy="2333009"/>
          </a:xfrm>
          <a:prstGeom prst="rect">
            <a:avLst/>
          </a:prstGeom>
          <a:noFill/>
          <a:ln>
            <a:noFill/>
          </a:ln>
        </p:spPr>
      </p:pic>
      <p:pic>
        <p:nvPicPr>
          <p:cNvPr id="11" name="Google Shape;198;p5" descr="A picture containing standing, couple, holding, man&#10;&#10;Description automatically generated">
            <a:extLst>
              <a:ext uri="{FF2B5EF4-FFF2-40B4-BE49-F238E27FC236}">
                <a16:creationId xmlns:a16="http://schemas.microsoft.com/office/drawing/2014/main" id="{978815A3-D9A9-4996-B4F8-AC890BDD203E}"/>
              </a:ext>
            </a:extLst>
          </p:cNvPr>
          <p:cNvPicPr preferRelativeResize="0"/>
          <p:nvPr/>
        </p:nvPicPr>
        <p:blipFill rotWithShape="1">
          <a:blip r:embed="rId5">
            <a:alphaModFix/>
          </a:blip>
          <a:srcRect/>
          <a:stretch/>
        </p:blipFill>
        <p:spPr>
          <a:xfrm>
            <a:off x="3581019" y="1797511"/>
            <a:ext cx="4286450" cy="3243753"/>
          </a:xfrm>
          <a:prstGeom prst="rect">
            <a:avLst/>
          </a:prstGeom>
          <a:noFill/>
          <a:ln>
            <a:noFill/>
          </a:ln>
        </p:spPr>
      </p:pic>
      <p:cxnSp>
        <p:nvCxnSpPr>
          <p:cNvPr id="12" name="Google Shape;199;p5">
            <a:extLst>
              <a:ext uri="{FF2B5EF4-FFF2-40B4-BE49-F238E27FC236}">
                <a16:creationId xmlns:a16="http://schemas.microsoft.com/office/drawing/2014/main" id="{9065BF74-5541-42F6-A7C1-01B17B919133}"/>
              </a:ext>
            </a:extLst>
          </p:cNvPr>
          <p:cNvCxnSpPr>
            <a:cxnSpLocks/>
            <a:stCxn id="16" idx="3"/>
          </p:cNvCxnSpPr>
          <p:nvPr/>
        </p:nvCxnSpPr>
        <p:spPr>
          <a:xfrm flipV="1">
            <a:off x="6997943" y="2738305"/>
            <a:ext cx="2121245" cy="490765"/>
          </a:xfrm>
          <a:prstGeom prst="straightConnector1">
            <a:avLst/>
          </a:prstGeom>
          <a:noFill/>
          <a:ln w="19050" cap="flat" cmpd="sng">
            <a:solidFill>
              <a:srgbClr val="FF0000"/>
            </a:solidFill>
            <a:prstDash val="solid"/>
            <a:miter lim="800000"/>
            <a:headEnd type="none" w="sm" len="sm"/>
            <a:tailEnd type="triangle" w="med" len="med"/>
          </a:ln>
        </p:spPr>
      </p:cxnSp>
      <p:cxnSp>
        <p:nvCxnSpPr>
          <p:cNvPr id="13" name="Google Shape;201;p5">
            <a:extLst>
              <a:ext uri="{FF2B5EF4-FFF2-40B4-BE49-F238E27FC236}">
                <a16:creationId xmlns:a16="http://schemas.microsoft.com/office/drawing/2014/main" id="{E79C137D-A8BC-4844-A841-5FED91746C51}"/>
              </a:ext>
            </a:extLst>
          </p:cNvPr>
          <p:cNvCxnSpPr>
            <a:cxnSpLocks/>
          </p:cNvCxnSpPr>
          <p:nvPr/>
        </p:nvCxnSpPr>
        <p:spPr>
          <a:xfrm>
            <a:off x="6896890" y="4358363"/>
            <a:ext cx="1484894" cy="541377"/>
          </a:xfrm>
          <a:prstGeom prst="straightConnector1">
            <a:avLst/>
          </a:prstGeom>
          <a:noFill/>
          <a:ln w="19050" cap="flat" cmpd="sng">
            <a:solidFill>
              <a:srgbClr val="FF0000"/>
            </a:solidFill>
            <a:prstDash val="solid"/>
            <a:miter lim="800000"/>
            <a:headEnd type="none" w="sm" len="sm"/>
            <a:tailEnd type="triangle" w="med" len="med"/>
          </a:ln>
        </p:spPr>
      </p:cxnSp>
      <p:cxnSp>
        <p:nvCxnSpPr>
          <p:cNvPr id="14" name="Google Shape;202;p5">
            <a:extLst>
              <a:ext uri="{FF2B5EF4-FFF2-40B4-BE49-F238E27FC236}">
                <a16:creationId xmlns:a16="http://schemas.microsoft.com/office/drawing/2014/main" id="{D257C820-CEB3-4C99-A0DF-CA708F530018}"/>
              </a:ext>
            </a:extLst>
          </p:cNvPr>
          <p:cNvCxnSpPr>
            <a:cxnSpLocks/>
          </p:cNvCxnSpPr>
          <p:nvPr/>
        </p:nvCxnSpPr>
        <p:spPr>
          <a:xfrm flipH="1">
            <a:off x="2133602" y="2671826"/>
            <a:ext cx="2173975" cy="456500"/>
          </a:xfrm>
          <a:prstGeom prst="straightConnector1">
            <a:avLst/>
          </a:prstGeom>
          <a:noFill/>
          <a:ln w="19050" cap="flat" cmpd="sng">
            <a:solidFill>
              <a:srgbClr val="FF0000"/>
            </a:solidFill>
            <a:prstDash val="solid"/>
            <a:miter lim="800000"/>
            <a:headEnd type="none" w="sm" len="sm"/>
            <a:tailEnd type="triangle" w="med" len="med"/>
          </a:ln>
        </p:spPr>
      </p:cxnSp>
      <p:sp>
        <p:nvSpPr>
          <p:cNvPr id="15" name="Google Shape;204;p5">
            <a:extLst>
              <a:ext uri="{FF2B5EF4-FFF2-40B4-BE49-F238E27FC236}">
                <a16:creationId xmlns:a16="http://schemas.microsoft.com/office/drawing/2014/main" id="{6CFABD87-75B1-4B4A-8B64-131939EDAFEB}"/>
              </a:ext>
            </a:extLst>
          </p:cNvPr>
          <p:cNvSpPr txBox="1"/>
          <p:nvPr/>
        </p:nvSpPr>
        <p:spPr>
          <a:xfrm>
            <a:off x="7503340" y="3532500"/>
            <a:ext cx="3313693" cy="284663"/>
          </a:xfrm>
          <a:prstGeom prst="rect">
            <a:avLst/>
          </a:prstGeom>
          <a:noFill/>
          <a:ln>
            <a:noFill/>
          </a:ln>
        </p:spPr>
        <p:txBody>
          <a:bodyPr spcFirstLastPara="1" wrap="square" lIns="68569" tIns="34275" rIns="68569" bIns="34275"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dk1"/>
                </a:solidFill>
                <a:latin typeface="Arial" panose="020B0604020202020204" pitchFamily="34" charset="0"/>
                <a:ea typeface="Arial"/>
                <a:cs typeface="Arial" panose="020B0604020202020204" pitchFamily="34" charset="0"/>
                <a:sym typeface="Arial"/>
              </a:rPr>
              <a:t>2. </a:t>
            </a:r>
            <a:r>
              <a:rPr lang="en-US" sz="1400" dirty="0" err="1">
                <a:solidFill>
                  <a:schemeClr val="dk1"/>
                </a:solidFill>
                <a:latin typeface="Arial" panose="020B0604020202020204" pitchFamily="34" charset="0"/>
                <a:ea typeface="Arial"/>
                <a:cs typeface="Arial" panose="020B0604020202020204" pitchFamily="34" charset="0"/>
                <a:sym typeface="Arial"/>
              </a:rPr>
              <a:t>Cơ</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thắt</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lưng</a:t>
            </a:r>
            <a:r>
              <a:rPr lang="en-US" sz="1400" dirty="0">
                <a:latin typeface="Arial" panose="020B0604020202020204" pitchFamily="34" charset="0"/>
                <a:cs typeface="Arial" panose="020B0604020202020204" pitchFamily="34" charset="0"/>
              </a:rPr>
              <a:t> - </a:t>
            </a:r>
            <a:r>
              <a:rPr lang="en-US" sz="1400" dirty="0">
                <a:solidFill>
                  <a:schemeClr val="dk1"/>
                </a:solidFill>
                <a:latin typeface="Arial" panose="020B0604020202020204" pitchFamily="34" charset="0"/>
                <a:ea typeface="Arial"/>
                <a:cs typeface="Arial" panose="020B0604020202020204" pitchFamily="34" charset="0"/>
                <a:sym typeface="Arial"/>
              </a:rPr>
              <a:t>iliocostalis lumborum</a:t>
            </a:r>
            <a:endParaRPr sz="1400" dirty="0">
              <a:solidFill>
                <a:schemeClr val="dk1"/>
              </a:solidFill>
              <a:latin typeface="Arial" panose="020B0604020202020204" pitchFamily="34" charset="0"/>
              <a:ea typeface="Arial"/>
              <a:cs typeface="Arial" panose="020B0604020202020204" pitchFamily="34" charset="0"/>
              <a:sym typeface="Arial"/>
            </a:endParaRPr>
          </a:p>
        </p:txBody>
      </p:sp>
      <p:sp>
        <p:nvSpPr>
          <p:cNvPr id="16" name="Google Shape;200;p5">
            <a:extLst>
              <a:ext uri="{FF2B5EF4-FFF2-40B4-BE49-F238E27FC236}">
                <a16:creationId xmlns:a16="http://schemas.microsoft.com/office/drawing/2014/main" id="{C7B959A8-E753-402A-8CC6-ACE5E0A59140}"/>
              </a:ext>
            </a:extLst>
          </p:cNvPr>
          <p:cNvSpPr/>
          <p:nvPr/>
        </p:nvSpPr>
        <p:spPr>
          <a:xfrm>
            <a:off x="6498574" y="3128327"/>
            <a:ext cx="499369" cy="201482"/>
          </a:xfrm>
          <a:prstGeom prst="rect">
            <a:avLst/>
          </a:prstGeom>
          <a:noFill/>
          <a:ln w="28575"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ea typeface="Palatino Linotype"/>
              <a:cs typeface="Palatino Linotype"/>
              <a:sym typeface="Palatino Linotype"/>
            </a:endParaRPr>
          </a:p>
        </p:txBody>
      </p:sp>
      <p:sp>
        <p:nvSpPr>
          <p:cNvPr id="17" name="Google Shape;205;p5">
            <a:extLst>
              <a:ext uri="{FF2B5EF4-FFF2-40B4-BE49-F238E27FC236}">
                <a16:creationId xmlns:a16="http://schemas.microsoft.com/office/drawing/2014/main" id="{F17D9DB1-5558-4C5B-8B78-3BF0E89A3E76}"/>
              </a:ext>
            </a:extLst>
          </p:cNvPr>
          <p:cNvSpPr txBox="1"/>
          <p:nvPr/>
        </p:nvSpPr>
        <p:spPr>
          <a:xfrm>
            <a:off x="4857670" y="5361303"/>
            <a:ext cx="2929403" cy="284663"/>
          </a:xfrm>
          <a:prstGeom prst="rect">
            <a:avLst/>
          </a:prstGeom>
          <a:noFill/>
          <a:ln>
            <a:noFill/>
          </a:ln>
        </p:spPr>
        <p:txBody>
          <a:bodyPr spcFirstLastPara="1" wrap="square" lIns="68569" tIns="34275" rIns="68569" bIns="34275"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dk1"/>
                </a:solidFill>
                <a:latin typeface="Arial" panose="020B0604020202020204" pitchFamily="34" charset="0"/>
                <a:ea typeface="Arial"/>
                <a:cs typeface="Arial" panose="020B0604020202020204" pitchFamily="34" charset="0"/>
                <a:sym typeface="Arial"/>
              </a:rPr>
              <a:t>3. </a:t>
            </a:r>
            <a:r>
              <a:rPr lang="en-US" sz="1400" dirty="0" err="1">
                <a:solidFill>
                  <a:schemeClr val="dk1"/>
                </a:solidFill>
                <a:latin typeface="Arial" panose="020B0604020202020204" pitchFamily="34" charset="0"/>
                <a:ea typeface="Arial"/>
                <a:cs typeface="Arial" panose="020B0604020202020204" pitchFamily="34" charset="0"/>
                <a:sym typeface="Arial"/>
              </a:rPr>
              <a:t>Cơ</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bắp</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chân</a:t>
            </a:r>
            <a:r>
              <a:rPr lang="en-US" sz="1400" dirty="0">
                <a:solidFill>
                  <a:schemeClr val="dk1"/>
                </a:solidFill>
                <a:latin typeface="Arial" panose="020B0604020202020204" pitchFamily="34" charset="0"/>
                <a:cs typeface="Arial" panose="020B0604020202020204" pitchFamily="34" charset="0"/>
              </a:rPr>
              <a:t> </a:t>
            </a:r>
            <a:r>
              <a:rPr lang="en-US" sz="1400" dirty="0">
                <a:solidFill>
                  <a:schemeClr val="dk1"/>
                </a:solidFill>
                <a:latin typeface="Arial" panose="020B0604020202020204" pitchFamily="34" charset="0"/>
                <a:ea typeface="Arial"/>
                <a:cs typeface="Arial" panose="020B0604020202020204" pitchFamily="34" charset="0"/>
                <a:sym typeface="Arial"/>
              </a:rPr>
              <a:t>Gastrocnemius</a:t>
            </a:r>
            <a:endParaRPr sz="1400" dirty="0">
              <a:solidFill>
                <a:schemeClr val="dk1"/>
              </a:solidFill>
              <a:latin typeface="Arial" panose="020B0604020202020204" pitchFamily="34" charset="0"/>
              <a:ea typeface="Arial"/>
              <a:cs typeface="Arial" panose="020B0604020202020204" pitchFamily="34" charset="0"/>
              <a:sym typeface="Arial"/>
            </a:endParaRPr>
          </a:p>
        </p:txBody>
      </p:sp>
      <p:sp>
        <p:nvSpPr>
          <p:cNvPr id="18" name="Google Shape;207;p5">
            <a:extLst>
              <a:ext uri="{FF2B5EF4-FFF2-40B4-BE49-F238E27FC236}">
                <a16:creationId xmlns:a16="http://schemas.microsoft.com/office/drawing/2014/main" id="{FD9D5F75-A3C3-48D3-8417-147939DB8C49}"/>
              </a:ext>
            </a:extLst>
          </p:cNvPr>
          <p:cNvSpPr/>
          <p:nvPr/>
        </p:nvSpPr>
        <p:spPr>
          <a:xfrm>
            <a:off x="1263664" y="4308781"/>
            <a:ext cx="2057399" cy="561662"/>
          </a:xfrm>
          <a:prstGeom prst="rect">
            <a:avLst/>
          </a:prstGeom>
          <a:noFill/>
          <a:ln>
            <a:noFill/>
          </a:ln>
        </p:spPr>
        <p:txBody>
          <a:bodyPr spcFirstLastPara="1" wrap="square" lIns="68569" tIns="34275" rIns="68569" bIns="34275"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tập</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tạ</a:t>
            </a:r>
            <a:endParaRPr sz="1600" i="1" dirty="0">
              <a:solidFill>
                <a:schemeClr val="dk1"/>
              </a:solidFill>
              <a:latin typeface="Arial" panose="020B0604020202020204" pitchFamily="34" charset="0"/>
              <a:ea typeface="Arial"/>
              <a:cs typeface="Arial" panose="020B0604020202020204" pitchFamily="34" charset="0"/>
              <a:sym typeface="Arial"/>
            </a:endParaRPr>
          </a:p>
        </p:txBody>
      </p:sp>
      <p:sp>
        <p:nvSpPr>
          <p:cNvPr id="19" name="Google Shape;208;p5">
            <a:extLst>
              <a:ext uri="{FF2B5EF4-FFF2-40B4-BE49-F238E27FC236}">
                <a16:creationId xmlns:a16="http://schemas.microsoft.com/office/drawing/2014/main" id="{97D7C925-6735-4810-8445-2F0538F07909}"/>
              </a:ext>
            </a:extLst>
          </p:cNvPr>
          <p:cNvSpPr/>
          <p:nvPr/>
        </p:nvSpPr>
        <p:spPr>
          <a:xfrm>
            <a:off x="5151492" y="5645964"/>
            <a:ext cx="2351846" cy="561662"/>
          </a:xfrm>
          <a:prstGeom prst="rect">
            <a:avLst/>
          </a:prstGeom>
          <a:noFill/>
          <a:ln>
            <a:noFill/>
          </a:ln>
        </p:spPr>
        <p:txBody>
          <a:bodyPr spcFirstLastPara="1" wrap="square" lIns="68569" tIns="34275" rIns="68569" bIns="34275"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chạy</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bộ</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đạp</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xe</a:t>
            </a:r>
            <a:endParaRPr sz="1600" i="1" dirty="0">
              <a:solidFill>
                <a:schemeClr val="dk1"/>
              </a:solidFill>
              <a:latin typeface="Arial" panose="020B0604020202020204" pitchFamily="34" charset="0"/>
              <a:ea typeface="Arial"/>
              <a:cs typeface="Arial" panose="020B0604020202020204" pitchFamily="34" charset="0"/>
              <a:sym typeface="Arial"/>
            </a:endParaRPr>
          </a:p>
        </p:txBody>
      </p:sp>
      <p:sp>
        <p:nvSpPr>
          <p:cNvPr id="20" name="Google Shape;209;p5">
            <a:extLst>
              <a:ext uri="{FF2B5EF4-FFF2-40B4-BE49-F238E27FC236}">
                <a16:creationId xmlns:a16="http://schemas.microsoft.com/office/drawing/2014/main" id="{0873FA81-CD6B-47AB-8DCA-FC362366E761}"/>
              </a:ext>
            </a:extLst>
          </p:cNvPr>
          <p:cNvSpPr/>
          <p:nvPr/>
        </p:nvSpPr>
        <p:spPr>
          <a:xfrm>
            <a:off x="7867041" y="3796200"/>
            <a:ext cx="2586286" cy="561662"/>
          </a:xfrm>
          <a:prstGeom prst="rect">
            <a:avLst/>
          </a:prstGeom>
          <a:noFill/>
          <a:ln>
            <a:noFill/>
          </a:ln>
        </p:spPr>
        <p:txBody>
          <a:bodyPr spcFirstLastPara="1" wrap="square" lIns="68569" tIns="34275" rIns="68569" bIns="34275"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bị</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đau</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mỏi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thắt</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lưng</a:t>
            </a:r>
            <a:endParaRPr sz="2000" dirty="0">
              <a:latin typeface="Arial" panose="020B0604020202020204" pitchFamily="34" charset="0"/>
              <a:cs typeface="Arial" panose="020B0604020202020204" pitchFamily="34" charset="0"/>
            </a:endParaRPr>
          </a:p>
        </p:txBody>
      </p:sp>
      <p:sp>
        <p:nvSpPr>
          <p:cNvPr id="21" name="Hộp Văn bản 9">
            <a:extLst>
              <a:ext uri="{FF2B5EF4-FFF2-40B4-BE49-F238E27FC236}">
                <a16:creationId xmlns:a16="http://schemas.microsoft.com/office/drawing/2014/main" id="{7F75DA3C-C130-4EB8-AE45-D796A13D8441}"/>
              </a:ext>
            </a:extLst>
          </p:cNvPr>
          <p:cNvSpPr txBox="1"/>
          <p:nvPr/>
        </p:nvSpPr>
        <p:spPr>
          <a:xfrm>
            <a:off x="474781" y="1205846"/>
            <a:ext cx="397256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en-US" sz="2000" b="1">
                <a:latin typeface="Arial" panose="020B0604020202020204" pitchFamily="34" charset="0"/>
                <a:cs typeface="Arial" panose="020B0604020202020204" pitchFamily="34" charset="0"/>
              </a:rPr>
              <a:t>Các bó c</a:t>
            </a:r>
            <a:r>
              <a:rPr lang="vi-VN" sz="2000" b="1">
                <a:latin typeface="Arial" panose="020B0604020202020204" pitchFamily="34" charset="0"/>
                <a:cs typeface="Arial" panose="020B0604020202020204" pitchFamily="34" charset="0"/>
              </a:rPr>
              <a:t>ơ</a:t>
            </a:r>
            <a:r>
              <a:rPr lang="en-US" sz="2000" b="1">
                <a:latin typeface="Arial" panose="020B0604020202020204" pitchFamily="34" charset="0"/>
                <a:cs typeface="Arial" panose="020B0604020202020204" pitchFamily="34" charset="0"/>
              </a:rPr>
              <a:t>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thu tín hiệu</a:t>
            </a:r>
          </a:p>
        </p:txBody>
      </p:sp>
      <p:sp>
        <p:nvSpPr>
          <p:cNvPr id="22" name="Date Placeholder 1">
            <a:extLst>
              <a:ext uri="{FF2B5EF4-FFF2-40B4-BE49-F238E27FC236}">
                <a16:creationId xmlns:a16="http://schemas.microsoft.com/office/drawing/2014/main" id="{D33B07AA-CC9D-4AAC-80FC-82AEDC6E0597}"/>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319782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5D4F4A-E73A-4791-9720-E57278ABD08B}"/>
              </a:ext>
            </a:extLst>
          </p:cNvPr>
          <p:cNvSpPr>
            <a:spLocks noGrp="1"/>
          </p:cNvSpPr>
          <p:nvPr>
            <p:ph type="title"/>
          </p:nvPr>
        </p:nvSpPr>
        <p:spPr>
          <a:xfrm>
            <a:off x="222106" y="242120"/>
            <a:ext cx="10755446" cy="664085"/>
          </a:xfrm>
        </p:spPr>
        <p:txBody>
          <a:bodyPr/>
          <a:lstStyle/>
          <a:p>
            <a:r>
              <a:rPr lang="en-US">
                <a:latin typeface="Arial" panose="020B0604020202020204" pitchFamily="34" charset="0"/>
                <a:cs typeface="Arial" panose="020B0604020202020204" pitchFamily="34" charset="0"/>
              </a:rPr>
              <a:t>Thí nghiệm đo tín hiệu EMG</a:t>
            </a:r>
          </a:p>
        </p:txBody>
      </p:sp>
      <p:sp>
        <p:nvSpPr>
          <p:cNvPr id="5" name="Chỗ dành sẵn cho Số hiệu Bản chiếu 4">
            <a:extLst>
              <a:ext uri="{FF2B5EF4-FFF2-40B4-BE49-F238E27FC236}">
                <a16:creationId xmlns:a16="http://schemas.microsoft.com/office/drawing/2014/main" id="{E98C6A2D-7F9C-44B2-8F70-EB759D4EFE9A}"/>
              </a:ext>
            </a:extLst>
          </p:cNvPr>
          <p:cNvSpPr>
            <a:spLocks noGrp="1"/>
          </p:cNvSpPr>
          <p:nvPr>
            <p:ph type="sldNum" sz="quarter" idx="12"/>
          </p:nvPr>
        </p:nvSpPr>
        <p:spPr/>
        <p:txBody>
          <a:bodyPr/>
          <a:lstStyle/>
          <a:p>
            <a:fld id="{A02EBBDA-6239-48A4-BF42-145536EAE284}" type="slidenum">
              <a:rPr lang="en-US" smtClean="0"/>
              <a:t>14</a:t>
            </a:fld>
            <a:endParaRPr lang="en-US"/>
          </a:p>
        </p:txBody>
      </p:sp>
      <p:pic>
        <p:nvPicPr>
          <p:cNvPr id="6" name="Picture 9">
            <a:extLst>
              <a:ext uri="{FF2B5EF4-FFF2-40B4-BE49-F238E27FC236}">
                <a16:creationId xmlns:a16="http://schemas.microsoft.com/office/drawing/2014/main" id="{01D45631-29BD-40B6-8E13-9CC24AA67362}"/>
              </a:ext>
            </a:extLst>
          </p:cNvPr>
          <p:cNvPicPr/>
          <p:nvPr/>
        </p:nvPicPr>
        <p:blipFill rotWithShape="1">
          <a:blip r:embed="rId3" cstate="print">
            <a:extLst>
              <a:ext uri="{28A0092B-C50C-407E-A947-70E740481C1C}">
                <a14:useLocalDpi xmlns:a14="http://schemas.microsoft.com/office/drawing/2010/main" val="0"/>
              </a:ext>
            </a:extLst>
          </a:blip>
          <a:srcRect l="39263" t="52746" r="30609" b="24478"/>
          <a:stretch/>
        </p:blipFill>
        <p:spPr bwMode="auto">
          <a:xfrm>
            <a:off x="7866027" y="2052567"/>
            <a:ext cx="1384331" cy="1325564"/>
          </a:xfrm>
          <a:prstGeom prst="rect">
            <a:avLst/>
          </a:prstGeom>
          <a:ln>
            <a:noFill/>
          </a:ln>
          <a:extLst>
            <a:ext uri="{53640926-AAD7-44D8-BBD7-CCE9431645EC}">
              <a14:shadowObscured xmlns:a14="http://schemas.microsoft.com/office/drawing/2010/main"/>
            </a:ext>
          </a:extLst>
        </p:spPr>
      </p:pic>
      <p:pic>
        <p:nvPicPr>
          <p:cNvPr id="7" name="Picture 8">
            <a:extLst>
              <a:ext uri="{FF2B5EF4-FFF2-40B4-BE49-F238E27FC236}">
                <a16:creationId xmlns:a16="http://schemas.microsoft.com/office/drawing/2014/main" id="{2427116A-FDDC-42FC-A241-950E010C3D1C}"/>
              </a:ext>
            </a:extLst>
          </p:cNvPr>
          <p:cNvPicPr/>
          <p:nvPr/>
        </p:nvPicPr>
        <p:blipFill rotWithShape="1">
          <a:blip r:embed="rId4" cstate="print">
            <a:extLst>
              <a:ext uri="{28A0092B-C50C-407E-A947-70E740481C1C}">
                <a14:useLocalDpi xmlns:a14="http://schemas.microsoft.com/office/drawing/2010/main" val="0"/>
              </a:ext>
            </a:extLst>
          </a:blip>
          <a:srcRect l="36617" t="38360" r="27923" b="35507"/>
          <a:stretch/>
        </p:blipFill>
        <p:spPr bwMode="auto">
          <a:xfrm>
            <a:off x="5599655" y="2067860"/>
            <a:ext cx="1421648" cy="1326940"/>
          </a:xfrm>
          <a:prstGeom prst="rect">
            <a:avLst/>
          </a:prstGeom>
          <a:ln>
            <a:noFill/>
          </a:ln>
          <a:extLst>
            <a:ext uri="{53640926-AAD7-44D8-BBD7-CCE9431645EC}">
              <a14:shadowObscured xmlns:a14="http://schemas.microsoft.com/office/drawing/2010/main"/>
            </a:ext>
          </a:extLst>
        </p:spPr>
      </p:pic>
      <p:pic>
        <p:nvPicPr>
          <p:cNvPr id="8" name="Picture 6">
            <a:extLst>
              <a:ext uri="{FF2B5EF4-FFF2-40B4-BE49-F238E27FC236}">
                <a16:creationId xmlns:a16="http://schemas.microsoft.com/office/drawing/2014/main" id="{FAA980C5-0BE4-4803-A650-E44C0A5D7DEF}"/>
              </a:ext>
            </a:extLst>
          </p:cNvPr>
          <p:cNvPicPr/>
          <p:nvPr/>
        </p:nvPicPr>
        <p:blipFill rotWithShape="1">
          <a:blip r:embed="rId5" cstate="print">
            <a:extLst>
              <a:ext uri="{28A0092B-C50C-407E-A947-70E740481C1C}">
                <a14:useLocalDpi xmlns:a14="http://schemas.microsoft.com/office/drawing/2010/main" val="0"/>
              </a:ext>
            </a:extLst>
          </a:blip>
          <a:srcRect l="28846" t="30853" r="39904" b="26510"/>
          <a:stretch/>
        </p:blipFill>
        <p:spPr bwMode="auto">
          <a:xfrm>
            <a:off x="2852413" y="2061364"/>
            <a:ext cx="1382895" cy="1337258"/>
          </a:xfrm>
          <a:prstGeom prst="rect">
            <a:avLst/>
          </a:prstGeom>
          <a:ln>
            <a:noFill/>
          </a:ln>
          <a:extLst>
            <a:ext uri="{53640926-AAD7-44D8-BBD7-CCE9431645EC}">
              <a14:shadowObscured xmlns:a14="http://schemas.microsoft.com/office/drawing/2010/main"/>
            </a:ext>
          </a:extLst>
        </p:spPr>
      </p:pic>
      <p:grpSp>
        <p:nvGrpSpPr>
          <p:cNvPr id="10" name="Nhóm 9">
            <a:extLst>
              <a:ext uri="{FF2B5EF4-FFF2-40B4-BE49-F238E27FC236}">
                <a16:creationId xmlns:a16="http://schemas.microsoft.com/office/drawing/2014/main" id="{AB22CE29-4D23-4883-B8B8-EB03DD9830E8}"/>
              </a:ext>
            </a:extLst>
          </p:cNvPr>
          <p:cNvGrpSpPr/>
          <p:nvPr/>
        </p:nvGrpSpPr>
        <p:grpSpPr>
          <a:xfrm>
            <a:off x="1899759" y="3703083"/>
            <a:ext cx="3862613" cy="2590091"/>
            <a:chOff x="0" y="0"/>
            <a:chExt cx="3632200" cy="2199640"/>
          </a:xfrm>
        </p:grpSpPr>
        <p:pic>
          <p:nvPicPr>
            <p:cNvPr id="11" name="Picture 12">
              <a:extLst>
                <a:ext uri="{FF2B5EF4-FFF2-40B4-BE49-F238E27FC236}">
                  <a16:creationId xmlns:a16="http://schemas.microsoft.com/office/drawing/2014/main" id="{3EA15716-43DA-4E6B-B759-449535E7A685}"/>
                </a:ext>
              </a:extLst>
            </p:cNvPr>
            <p:cNvPicPr>
              <a:picLocks noChangeAspect="1"/>
            </p:cNvPicPr>
            <p:nvPr/>
          </p:nvPicPr>
          <p:blipFill rotWithShape="1">
            <a:blip r:embed="rId6">
              <a:extLst>
                <a:ext uri="{28A0092B-C50C-407E-A947-70E740481C1C}">
                  <a14:useLocalDpi xmlns:a14="http://schemas.microsoft.com/office/drawing/2010/main" val="0"/>
                </a:ext>
              </a:extLst>
            </a:blip>
            <a:srcRect l="4983"/>
            <a:stretch/>
          </p:blipFill>
          <p:spPr bwMode="auto">
            <a:xfrm>
              <a:off x="0" y="0"/>
              <a:ext cx="3632200" cy="2199640"/>
            </a:xfrm>
            <a:prstGeom prst="rect">
              <a:avLst/>
            </a:prstGeom>
            <a:ln>
              <a:noFill/>
            </a:ln>
            <a:extLst>
              <a:ext uri="{53640926-AAD7-44D8-BBD7-CCE9431645EC}">
                <a14:shadowObscured xmlns:a14="http://schemas.microsoft.com/office/drawing/2010/main"/>
              </a:ext>
            </a:extLst>
          </p:spPr>
        </p:pic>
        <p:sp>
          <p:nvSpPr>
            <p:cNvPr id="12" name="Hình Bầu dục 11">
              <a:extLst>
                <a:ext uri="{FF2B5EF4-FFF2-40B4-BE49-F238E27FC236}">
                  <a16:creationId xmlns:a16="http://schemas.microsoft.com/office/drawing/2014/main" id="{5D4EDBDD-9E1A-40EE-B13A-204EC67B1E17}"/>
                </a:ext>
              </a:extLst>
            </p:cNvPr>
            <p:cNvSpPr/>
            <p:nvPr/>
          </p:nvSpPr>
          <p:spPr>
            <a:xfrm>
              <a:off x="1971675" y="61912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Hình Bầu dục 12">
              <a:extLst>
                <a:ext uri="{FF2B5EF4-FFF2-40B4-BE49-F238E27FC236}">
                  <a16:creationId xmlns:a16="http://schemas.microsoft.com/office/drawing/2014/main" id="{C9E517CB-E0D0-46AF-8675-79EC4B4CEEE1}"/>
                </a:ext>
              </a:extLst>
            </p:cNvPr>
            <p:cNvSpPr/>
            <p:nvPr/>
          </p:nvSpPr>
          <p:spPr>
            <a:xfrm>
              <a:off x="2447925" y="40005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Hình Bầu dục 13">
              <a:extLst>
                <a:ext uri="{FF2B5EF4-FFF2-40B4-BE49-F238E27FC236}">
                  <a16:creationId xmlns:a16="http://schemas.microsoft.com/office/drawing/2014/main" id="{3AF2AF0B-AD72-4DEF-AD7A-4FCFFC2AB70C}"/>
                </a:ext>
              </a:extLst>
            </p:cNvPr>
            <p:cNvSpPr/>
            <p:nvPr/>
          </p:nvSpPr>
          <p:spPr>
            <a:xfrm>
              <a:off x="2447925" y="67627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Hình Bầu dục 14">
              <a:extLst>
                <a:ext uri="{FF2B5EF4-FFF2-40B4-BE49-F238E27FC236}">
                  <a16:creationId xmlns:a16="http://schemas.microsoft.com/office/drawing/2014/main" id="{4152DC22-17EB-48AF-BCCD-C5EBFC475F07}"/>
                </a:ext>
              </a:extLst>
            </p:cNvPr>
            <p:cNvSpPr/>
            <p:nvPr/>
          </p:nvSpPr>
          <p:spPr>
            <a:xfrm>
              <a:off x="1924050" y="144780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Hình Bầu dục 15">
              <a:extLst>
                <a:ext uri="{FF2B5EF4-FFF2-40B4-BE49-F238E27FC236}">
                  <a16:creationId xmlns:a16="http://schemas.microsoft.com/office/drawing/2014/main" id="{ED62B665-0721-42F1-A136-CDB72C8BA7CE}"/>
                </a:ext>
              </a:extLst>
            </p:cNvPr>
            <p:cNvSpPr/>
            <p:nvPr/>
          </p:nvSpPr>
          <p:spPr>
            <a:xfrm>
              <a:off x="2400300" y="166687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Hình Bầu dục 16">
              <a:extLst>
                <a:ext uri="{FF2B5EF4-FFF2-40B4-BE49-F238E27FC236}">
                  <a16:creationId xmlns:a16="http://schemas.microsoft.com/office/drawing/2014/main" id="{BDA70583-43EA-40F8-BD72-2E8408B66E0D}"/>
                </a:ext>
              </a:extLst>
            </p:cNvPr>
            <p:cNvSpPr/>
            <p:nvPr/>
          </p:nvSpPr>
          <p:spPr>
            <a:xfrm>
              <a:off x="2400300" y="139065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 name="Hộp Văn bản 17">
            <a:extLst>
              <a:ext uri="{FF2B5EF4-FFF2-40B4-BE49-F238E27FC236}">
                <a16:creationId xmlns:a16="http://schemas.microsoft.com/office/drawing/2014/main" id="{968E1649-2BE2-473A-85E7-39B7FA66F39B}"/>
              </a:ext>
            </a:extLst>
          </p:cNvPr>
          <p:cNvSpPr txBox="1"/>
          <p:nvPr/>
        </p:nvSpPr>
        <p:spPr>
          <a:xfrm>
            <a:off x="2780418" y="1663897"/>
            <a:ext cx="1556836"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Vải graphene</a:t>
            </a:r>
          </a:p>
        </p:txBody>
      </p:sp>
      <p:sp>
        <p:nvSpPr>
          <p:cNvPr id="19" name="Hộp Văn bản 18">
            <a:extLst>
              <a:ext uri="{FF2B5EF4-FFF2-40B4-BE49-F238E27FC236}">
                <a16:creationId xmlns:a16="http://schemas.microsoft.com/office/drawing/2014/main" id="{2E633698-11BA-435A-811B-F97A6FE96EAD}"/>
              </a:ext>
            </a:extLst>
          </p:cNvPr>
          <p:cNvSpPr txBox="1"/>
          <p:nvPr/>
        </p:nvSpPr>
        <p:spPr>
          <a:xfrm>
            <a:off x="5524152" y="1662281"/>
            <a:ext cx="151836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Nút bấm đực</a:t>
            </a:r>
          </a:p>
        </p:txBody>
      </p:sp>
      <p:sp>
        <p:nvSpPr>
          <p:cNvPr id="21" name="Mũi tên: Trái-Phải 20">
            <a:extLst>
              <a:ext uri="{FF2B5EF4-FFF2-40B4-BE49-F238E27FC236}">
                <a16:creationId xmlns:a16="http://schemas.microsoft.com/office/drawing/2014/main" id="{B9137A6E-1C9A-4D32-88F6-408FFFB55F59}"/>
              </a:ext>
            </a:extLst>
          </p:cNvPr>
          <p:cNvSpPr/>
          <p:nvPr/>
        </p:nvSpPr>
        <p:spPr>
          <a:xfrm>
            <a:off x="4292287" y="2715349"/>
            <a:ext cx="1237921" cy="2098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ộp Văn bản 21">
            <a:extLst>
              <a:ext uri="{FF2B5EF4-FFF2-40B4-BE49-F238E27FC236}">
                <a16:creationId xmlns:a16="http://schemas.microsoft.com/office/drawing/2014/main" id="{9A336BDF-FAE8-4545-8C47-DFB5F69810AB}"/>
              </a:ext>
            </a:extLst>
          </p:cNvPr>
          <p:cNvSpPr txBox="1"/>
          <p:nvPr/>
        </p:nvSpPr>
        <p:spPr>
          <a:xfrm>
            <a:off x="4395238" y="2161499"/>
            <a:ext cx="1128914"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Keo dán dẫn điện</a:t>
            </a:r>
          </a:p>
        </p:txBody>
      </p:sp>
      <p:sp>
        <p:nvSpPr>
          <p:cNvPr id="25" name="Mũi tên: Phải 24">
            <a:extLst>
              <a:ext uri="{FF2B5EF4-FFF2-40B4-BE49-F238E27FC236}">
                <a16:creationId xmlns:a16="http://schemas.microsoft.com/office/drawing/2014/main" id="{D2D6D0EB-AA6E-4542-B0DE-CA3DB9222FBD}"/>
              </a:ext>
            </a:extLst>
          </p:cNvPr>
          <p:cNvSpPr/>
          <p:nvPr/>
        </p:nvSpPr>
        <p:spPr>
          <a:xfrm>
            <a:off x="7135263" y="2694395"/>
            <a:ext cx="627451" cy="230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ộp Văn bản 25">
            <a:extLst>
              <a:ext uri="{FF2B5EF4-FFF2-40B4-BE49-F238E27FC236}">
                <a16:creationId xmlns:a16="http://schemas.microsoft.com/office/drawing/2014/main" id="{D74FE28D-A402-425B-A272-9DAC2BBF4F47}"/>
              </a:ext>
            </a:extLst>
          </p:cNvPr>
          <p:cNvSpPr txBox="1"/>
          <p:nvPr/>
        </p:nvSpPr>
        <p:spPr>
          <a:xfrm>
            <a:off x="7484818" y="1662281"/>
            <a:ext cx="214674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Điện cực graphene</a:t>
            </a:r>
          </a:p>
        </p:txBody>
      </p:sp>
      <p:grpSp>
        <p:nvGrpSpPr>
          <p:cNvPr id="27" name="Group 62">
            <a:extLst>
              <a:ext uri="{FF2B5EF4-FFF2-40B4-BE49-F238E27FC236}">
                <a16:creationId xmlns:a16="http://schemas.microsoft.com/office/drawing/2014/main" id="{8305E8B6-9858-45EA-B703-4D9ABF26A410}"/>
              </a:ext>
            </a:extLst>
          </p:cNvPr>
          <p:cNvGrpSpPr/>
          <p:nvPr/>
        </p:nvGrpSpPr>
        <p:grpSpPr>
          <a:xfrm>
            <a:off x="6010337" y="3618945"/>
            <a:ext cx="4194367" cy="2496592"/>
            <a:chOff x="0" y="0"/>
            <a:chExt cx="3177540" cy="1638300"/>
          </a:xfrm>
        </p:grpSpPr>
        <p:pic>
          <p:nvPicPr>
            <p:cNvPr id="28" name="Picture 60">
              <a:extLst>
                <a:ext uri="{FF2B5EF4-FFF2-40B4-BE49-F238E27FC236}">
                  <a16:creationId xmlns:a16="http://schemas.microsoft.com/office/drawing/2014/main" id="{04F8CF31-3AEA-4444-9707-28500EA05B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3177540" cy="1638300"/>
            </a:xfrm>
            <a:prstGeom prst="rect">
              <a:avLst/>
            </a:prstGeom>
            <a:noFill/>
          </p:spPr>
        </p:pic>
        <p:sp>
          <p:nvSpPr>
            <p:cNvPr id="29" name="Text Box 2">
              <a:extLst>
                <a:ext uri="{FF2B5EF4-FFF2-40B4-BE49-F238E27FC236}">
                  <a16:creationId xmlns:a16="http://schemas.microsoft.com/office/drawing/2014/main" id="{2EFE7B27-B3A8-429C-868C-3EF4B101C9CB}"/>
                </a:ext>
              </a:extLst>
            </p:cNvPr>
            <p:cNvSpPr txBox="1">
              <a:spLocks noChangeArrowheads="1"/>
            </p:cNvSpPr>
            <p:nvPr/>
          </p:nvSpPr>
          <p:spPr bwMode="auto">
            <a:xfrm>
              <a:off x="1122972" y="5731"/>
              <a:ext cx="931595" cy="29721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20000"/>
                </a:lnSpc>
                <a:spcBef>
                  <a:spcPts val="600"/>
                </a:spcBef>
                <a:spcAft>
                  <a:spcPts val="600"/>
                </a:spcAft>
              </a:pPr>
              <a:r>
                <a:rPr lang="en-US" sz="1100" kern="100">
                  <a:latin typeface="Arial" panose="020B0604020202020204" pitchFamily="34" charset="0"/>
                  <a:ea typeface="Calibri" panose="020F0502020204030204" pitchFamily="34" charset="0"/>
                  <a:cs typeface="Angsana New" panose="02020603050405020304" pitchFamily="18" charset="-34"/>
                </a:rPr>
                <a:t>Đầu dây cap nối với mạch điện tử</a:t>
              </a:r>
              <a:endParaRPr lang="en-US" sz="2400" kern="100">
                <a:latin typeface="Times New Roman" panose="02020603050405020304" pitchFamily="18" charset="0"/>
                <a:ea typeface="Calibri" panose="020F0502020204030204" pitchFamily="34" charset="0"/>
                <a:cs typeface="Angsana New" panose="02020603050405020304" pitchFamily="18" charset="-34"/>
              </a:endParaRPr>
            </a:p>
          </p:txBody>
        </p:sp>
        <p:cxnSp>
          <p:nvCxnSpPr>
            <p:cNvPr id="30" name="Straight Arrow Connector 54">
              <a:extLst>
                <a:ext uri="{FF2B5EF4-FFF2-40B4-BE49-F238E27FC236}">
                  <a16:creationId xmlns:a16="http://schemas.microsoft.com/office/drawing/2014/main" id="{C1B36CDA-1E22-4624-8730-18AC8742072B}"/>
                </a:ext>
              </a:extLst>
            </p:cNvPr>
            <p:cNvCxnSpPr/>
            <p:nvPr/>
          </p:nvCxnSpPr>
          <p:spPr>
            <a:xfrm>
              <a:off x="2076773" y="154337"/>
              <a:ext cx="377771" cy="3874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9">
              <a:extLst>
                <a:ext uri="{FF2B5EF4-FFF2-40B4-BE49-F238E27FC236}">
                  <a16:creationId xmlns:a16="http://schemas.microsoft.com/office/drawing/2014/main" id="{B8981C3E-94DB-4B87-A7B0-4CF8712E8B2F}"/>
                </a:ext>
              </a:extLst>
            </p:cNvPr>
            <p:cNvCxnSpPr/>
            <p:nvPr/>
          </p:nvCxnSpPr>
          <p:spPr>
            <a:xfrm>
              <a:off x="511444" y="1061634"/>
              <a:ext cx="503695" cy="20987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Hộp Văn bản 31">
            <a:extLst>
              <a:ext uri="{FF2B5EF4-FFF2-40B4-BE49-F238E27FC236}">
                <a16:creationId xmlns:a16="http://schemas.microsoft.com/office/drawing/2014/main" id="{CA546DF2-93AF-48BB-9545-E5FA4DF5400A}"/>
              </a:ext>
            </a:extLst>
          </p:cNvPr>
          <p:cNvSpPr txBox="1"/>
          <p:nvPr/>
        </p:nvSpPr>
        <p:spPr>
          <a:xfrm>
            <a:off x="458308" y="1090045"/>
            <a:ext cx="4990469" cy="400110"/>
          </a:xfrm>
          <a:prstGeom prst="rect">
            <a:avLst/>
          </a:prstGeom>
          <a:noFill/>
        </p:spPr>
        <p:txBody>
          <a:bodyPr wrap="none" rtlCol="0">
            <a:spAutoFit/>
          </a:bodyPr>
          <a:lstStyle/>
          <a:p>
            <a:pPr marL="342900" indent="-342900">
              <a:buFont typeface="Wingdings" panose="05000000000000000000" pitchFamily="2" charset="2"/>
              <a:buChar char="Ø"/>
            </a:pPr>
            <a:r>
              <a:rPr lang="en-US" sz="2000" b="1">
                <a:latin typeface="Arial" panose="020B0604020202020204" pitchFamily="34" charset="0"/>
                <a:cs typeface="Arial" panose="020B0604020202020204" pitchFamily="34" charset="0"/>
              </a:rPr>
              <a:t>Chế tạo điện cực và đai chun co dãn</a:t>
            </a:r>
          </a:p>
        </p:txBody>
      </p:sp>
      <p:sp>
        <p:nvSpPr>
          <p:cNvPr id="33" name="Hộp Văn bản 32">
            <a:extLst>
              <a:ext uri="{FF2B5EF4-FFF2-40B4-BE49-F238E27FC236}">
                <a16:creationId xmlns:a16="http://schemas.microsoft.com/office/drawing/2014/main" id="{F356D99D-0D38-439A-BB9C-016284BB9A8C}"/>
              </a:ext>
            </a:extLst>
          </p:cNvPr>
          <p:cNvSpPr txBox="1"/>
          <p:nvPr/>
        </p:nvSpPr>
        <p:spPr>
          <a:xfrm>
            <a:off x="1786104" y="6160717"/>
            <a:ext cx="3778599"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Mặt trong và ngoài của đai chun co dãn</a:t>
            </a:r>
          </a:p>
        </p:txBody>
      </p:sp>
      <p:sp>
        <p:nvSpPr>
          <p:cNvPr id="39" name="Hộp Văn bản 38">
            <a:extLst>
              <a:ext uri="{FF2B5EF4-FFF2-40B4-BE49-F238E27FC236}">
                <a16:creationId xmlns:a16="http://schemas.microsoft.com/office/drawing/2014/main" id="{31542613-0BC3-449D-A4CC-45513928EF4F}"/>
              </a:ext>
            </a:extLst>
          </p:cNvPr>
          <p:cNvSpPr txBox="1"/>
          <p:nvPr/>
        </p:nvSpPr>
        <p:spPr>
          <a:xfrm>
            <a:off x="6874567" y="6160717"/>
            <a:ext cx="2659702"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Cấu tạo bên trong đai chun</a:t>
            </a:r>
          </a:p>
        </p:txBody>
      </p:sp>
      <p:sp>
        <p:nvSpPr>
          <p:cNvPr id="34" name="Date Placeholder 1">
            <a:extLst>
              <a:ext uri="{FF2B5EF4-FFF2-40B4-BE49-F238E27FC236}">
                <a16:creationId xmlns:a16="http://schemas.microsoft.com/office/drawing/2014/main" id="{7C006116-A27C-4F4D-BA69-403E3CFA7C05}"/>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88230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CA081C-388D-439E-94CA-66157328249C}"/>
              </a:ext>
            </a:extLst>
          </p:cNvPr>
          <p:cNvSpPr>
            <a:spLocks noGrp="1"/>
          </p:cNvSpPr>
          <p:nvPr>
            <p:ph type="title"/>
          </p:nvPr>
        </p:nvSpPr>
        <p:spPr>
          <a:xfrm>
            <a:off x="288470" y="345340"/>
            <a:ext cx="10689081" cy="637007"/>
          </a:xfrm>
        </p:spPr>
        <p:txBody>
          <a:bodyPr>
            <a:normAutofit fontScale="90000"/>
          </a:bodyPr>
          <a:lstStyle/>
          <a:p>
            <a:r>
              <a:rPr lang="en-US">
                <a:latin typeface="Arial" panose="020B0604020202020204" pitchFamily="34" charset="0"/>
                <a:cs typeface="Arial" panose="020B0604020202020204" pitchFamily="34" charset="0"/>
              </a:rPr>
              <a:t>Thí nghiệm đo tín hiệu EMG</a:t>
            </a:r>
          </a:p>
        </p:txBody>
      </p:sp>
      <p:sp>
        <p:nvSpPr>
          <p:cNvPr id="7" name="Chỗ dành sẵn cho Số hiệu Bản chiếu 6">
            <a:extLst>
              <a:ext uri="{FF2B5EF4-FFF2-40B4-BE49-F238E27FC236}">
                <a16:creationId xmlns:a16="http://schemas.microsoft.com/office/drawing/2014/main" id="{8885EE15-5B5A-44DC-8CCC-1A41101F5C14}"/>
              </a:ext>
            </a:extLst>
          </p:cNvPr>
          <p:cNvSpPr>
            <a:spLocks noGrp="1"/>
          </p:cNvSpPr>
          <p:nvPr>
            <p:ph type="sldNum" sz="quarter" idx="12"/>
          </p:nvPr>
        </p:nvSpPr>
        <p:spPr/>
        <p:txBody>
          <a:bodyPr/>
          <a:lstStyle/>
          <a:p>
            <a:fld id="{A02EBBDA-6239-48A4-BF42-145536EAE284}" type="slidenum">
              <a:rPr lang="en-US" smtClean="0"/>
              <a:t>15</a:t>
            </a:fld>
            <a:endParaRPr lang="en-US"/>
          </a:p>
        </p:txBody>
      </p:sp>
      <p:grpSp>
        <p:nvGrpSpPr>
          <p:cNvPr id="8" name="Group 18">
            <a:extLst>
              <a:ext uri="{FF2B5EF4-FFF2-40B4-BE49-F238E27FC236}">
                <a16:creationId xmlns:a16="http://schemas.microsoft.com/office/drawing/2014/main" id="{3D10B14C-A13D-437C-9BB6-67C0B1D65592}"/>
              </a:ext>
            </a:extLst>
          </p:cNvPr>
          <p:cNvGrpSpPr/>
          <p:nvPr/>
        </p:nvGrpSpPr>
        <p:grpSpPr>
          <a:xfrm>
            <a:off x="1794357" y="4360298"/>
            <a:ext cx="2197100" cy="1828844"/>
            <a:chOff x="7864286" y="3263249"/>
            <a:chExt cx="3556889" cy="2294098"/>
          </a:xfrm>
        </p:grpSpPr>
        <p:pic>
          <p:nvPicPr>
            <p:cNvPr id="9" name="Picture 19">
              <a:extLst>
                <a:ext uri="{FF2B5EF4-FFF2-40B4-BE49-F238E27FC236}">
                  <a16:creationId xmlns:a16="http://schemas.microsoft.com/office/drawing/2014/main" id="{0F677146-43DE-4268-A1D8-E30B64E115A6}"/>
                </a:ext>
              </a:extLst>
            </p:cNvPr>
            <p:cNvPicPr>
              <a:picLocks noChangeAspect="1"/>
            </p:cNvPicPr>
            <p:nvPr/>
          </p:nvPicPr>
          <p:blipFill rotWithShape="1">
            <a:blip r:embed="rId3">
              <a:extLst>
                <a:ext uri="{28A0092B-C50C-407E-A947-70E740481C1C}">
                  <a14:useLocalDpi xmlns:a14="http://schemas.microsoft.com/office/drawing/2010/main" val="0"/>
                </a:ext>
              </a:extLst>
            </a:blip>
            <a:srcRect l="26217" t="42391" r="9111" b="15897"/>
            <a:stretch/>
          </p:blipFill>
          <p:spPr>
            <a:xfrm>
              <a:off x="7864286" y="3263249"/>
              <a:ext cx="3556889" cy="2294098"/>
            </a:xfrm>
            <a:prstGeom prst="rect">
              <a:avLst/>
            </a:prstGeom>
          </p:spPr>
        </p:pic>
        <p:grpSp>
          <p:nvGrpSpPr>
            <p:cNvPr id="10" name="Group 21">
              <a:extLst>
                <a:ext uri="{FF2B5EF4-FFF2-40B4-BE49-F238E27FC236}">
                  <a16:creationId xmlns:a16="http://schemas.microsoft.com/office/drawing/2014/main" id="{2EB880F2-F9A4-400C-8F50-1E5762D27948}"/>
                </a:ext>
              </a:extLst>
            </p:cNvPr>
            <p:cNvGrpSpPr/>
            <p:nvPr/>
          </p:nvGrpSpPr>
          <p:grpSpPr>
            <a:xfrm>
              <a:off x="8980909" y="3892650"/>
              <a:ext cx="254500" cy="579278"/>
              <a:chOff x="9592011" y="4042984"/>
              <a:chExt cx="254500" cy="579278"/>
            </a:xfrm>
          </p:grpSpPr>
          <p:sp>
            <p:nvSpPr>
              <p:cNvPr id="18" name="Oval 30">
                <a:extLst>
                  <a:ext uri="{FF2B5EF4-FFF2-40B4-BE49-F238E27FC236}">
                    <a16:creationId xmlns:a16="http://schemas.microsoft.com/office/drawing/2014/main" id="{AEC0E264-E23D-4280-B26C-A3EFBC27E383}"/>
                  </a:ext>
                </a:extLst>
              </p:cNvPr>
              <p:cNvSpPr/>
              <p:nvPr/>
            </p:nvSpPr>
            <p:spPr>
              <a:xfrm>
                <a:off x="9592011" y="4042984"/>
                <a:ext cx="246226" cy="246222"/>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Oval 31">
                <a:extLst>
                  <a:ext uri="{FF2B5EF4-FFF2-40B4-BE49-F238E27FC236}">
                    <a16:creationId xmlns:a16="http://schemas.microsoft.com/office/drawing/2014/main" id="{01F04BBA-B00C-4081-B318-25A4F20DCA70}"/>
                  </a:ext>
                </a:extLst>
              </p:cNvPr>
              <p:cNvSpPr/>
              <p:nvPr/>
            </p:nvSpPr>
            <p:spPr>
              <a:xfrm>
                <a:off x="9600286" y="4376042"/>
                <a:ext cx="246225" cy="246220"/>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1" name="Group 22">
              <a:extLst>
                <a:ext uri="{FF2B5EF4-FFF2-40B4-BE49-F238E27FC236}">
                  <a16:creationId xmlns:a16="http://schemas.microsoft.com/office/drawing/2014/main" id="{BD11E362-812C-446C-A319-F069A1A54CDF}"/>
                </a:ext>
              </a:extLst>
            </p:cNvPr>
            <p:cNvGrpSpPr/>
            <p:nvPr/>
          </p:nvGrpSpPr>
          <p:grpSpPr>
            <a:xfrm>
              <a:off x="8876586" y="3838489"/>
              <a:ext cx="260240" cy="684462"/>
              <a:chOff x="8920624" y="3856449"/>
              <a:chExt cx="260240" cy="684462"/>
            </a:xfrm>
          </p:grpSpPr>
          <p:sp>
            <p:nvSpPr>
              <p:cNvPr id="16" name="TextBox 28">
                <a:extLst>
                  <a:ext uri="{FF2B5EF4-FFF2-40B4-BE49-F238E27FC236}">
                    <a16:creationId xmlns:a16="http://schemas.microsoft.com/office/drawing/2014/main" id="{372A3802-6E28-4029-A42F-444D65E4CE25}"/>
                  </a:ext>
                </a:extLst>
              </p:cNvPr>
              <p:cNvSpPr txBox="1"/>
              <p:nvPr/>
            </p:nvSpPr>
            <p:spPr>
              <a:xfrm>
                <a:off x="8920624" y="3856449"/>
                <a:ext cx="237116" cy="347467"/>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M</a:t>
                </a:r>
              </a:p>
            </p:txBody>
          </p:sp>
          <p:sp>
            <p:nvSpPr>
              <p:cNvPr id="17" name="TextBox 29">
                <a:extLst>
                  <a:ext uri="{FF2B5EF4-FFF2-40B4-BE49-F238E27FC236}">
                    <a16:creationId xmlns:a16="http://schemas.microsoft.com/office/drawing/2014/main" id="{A5F8FD50-F9A3-4C44-BAB2-8C04C4596D24}"/>
                  </a:ext>
                </a:extLst>
              </p:cNvPr>
              <p:cNvSpPr txBox="1"/>
              <p:nvPr/>
            </p:nvSpPr>
            <p:spPr>
              <a:xfrm>
                <a:off x="8943750" y="4193444"/>
                <a:ext cx="237114" cy="347467"/>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E</a:t>
                </a:r>
              </a:p>
            </p:txBody>
          </p:sp>
        </p:grpSp>
        <p:sp>
          <p:nvSpPr>
            <p:cNvPr id="13" name="Oval 24">
              <a:extLst>
                <a:ext uri="{FF2B5EF4-FFF2-40B4-BE49-F238E27FC236}">
                  <a16:creationId xmlns:a16="http://schemas.microsoft.com/office/drawing/2014/main" id="{5FE7066A-D64C-45B1-ACDD-42ACE4FEBCC8}"/>
                </a:ext>
              </a:extLst>
            </p:cNvPr>
            <p:cNvSpPr/>
            <p:nvPr/>
          </p:nvSpPr>
          <p:spPr>
            <a:xfrm>
              <a:off x="9279827" y="4253025"/>
              <a:ext cx="237115" cy="237111"/>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25">
              <a:extLst>
                <a:ext uri="{FF2B5EF4-FFF2-40B4-BE49-F238E27FC236}">
                  <a16:creationId xmlns:a16="http://schemas.microsoft.com/office/drawing/2014/main" id="{3390C783-0BB8-4F5B-AD5D-C4A01BBF0447}"/>
                </a:ext>
              </a:extLst>
            </p:cNvPr>
            <p:cNvSpPr txBox="1"/>
            <p:nvPr/>
          </p:nvSpPr>
          <p:spPr>
            <a:xfrm>
              <a:off x="9205200" y="4185689"/>
              <a:ext cx="237116" cy="347467"/>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R</a:t>
              </a:r>
            </a:p>
          </p:txBody>
        </p:sp>
      </p:grpSp>
      <p:grpSp>
        <p:nvGrpSpPr>
          <p:cNvPr id="32" name="Nhóm 31">
            <a:extLst>
              <a:ext uri="{FF2B5EF4-FFF2-40B4-BE49-F238E27FC236}">
                <a16:creationId xmlns:a16="http://schemas.microsoft.com/office/drawing/2014/main" id="{74D3FD8D-F221-417E-9E1A-D8F366C10381}"/>
              </a:ext>
            </a:extLst>
          </p:cNvPr>
          <p:cNvGrpSpPr/>
          <p:nvPr/>
        </p:nvGrpSpPr>
        <p:grpSpPr>
          <a:xfrm>
            <a:off x="2787390" y="1775141"/>
            <a:ext cx="6617220" cy="2067051"/>
            <a:chOff x="0" y="0"/>
            <a:chExt cx="5105399" cy="1476442"/>
          </a:xfrm>
        </p:grpSpPr>
        <p:pic>
          <p:nvPicPr>
            <p:cNvPr id="33" name="Picture 39">
              <a:extLst>
                <a:ext uri="{FF2B5EF4-FFF2-40B4-BE49-F238E27FC236}">
                  <a16:creationId xmlns:a16="http://schemas.microsoft.com/office/drawing/2014/main" id="{9F3334CE-E8BC-45A0-AE1C-504CF845F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724" y="23496"/>
              <a:ext cx="1590675" cy="1452946"/>
            </a:xfrm>
            <a:prstGeom prst="rect">
              <a:avLst/>
            </a:prstGeom>
          </p:spPr>
        </p:pic>
        <p:pic>
          <p:nvPicPr>
            <p:cNvPr id="34" name="Picture 38">
              <a:extLst>
                <a:ext uri="{FF2B5EF4-FFF2-40B4-BE49-F238E27FC236}">
                  <a16:creationId xmlns:a16="http://schemas.microsoft.com/office/drawing/2014/main" id="{F7D786B1-89B7-4B67-91C1-C3CA79E73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550" y="23496"/>
              <a:ext cx="1524000" cy="1450975"/>
            </a:xfrm>
            <a:prstGeom prst="rect">
              <a:avLst/>
            </a:prstGeom>
          </p:spPr>
        </p:pic>
        <p:pic>
          <p:nvPicPr>
            <p:cNvPr id="35" name="Picture 1">
              <a:extLst>
                <a:ext uri="{FF2B5EF4-FFF2-40B4-BE49-F238E27FC236}">
                  <a16:creationId xmlns:a16="http://schemas.microsoft.com/office/drawing/2014/main" id="{A14B99B1-3348-4734-BF70-23A6154DD3C8}"/>
                </a:ext>
              </a:extLst>
            </p:cNvPr>
            <p:cNvPicPr>
              <a:picLocks noChangeAspect="1"/>
            </p:cNvPicPr>
            <p:nvPr/>
          </p:nvPicPr>
          <p:blipFill rotWithShape="1">
            <a:blip r:embed="rId6">
              <a:extLst>
                <a:ext uri="{28A0092B-C50C-407E-A947-70E740481C1C}">
                  <a14:useLocalDpi xmlns:a14="http://schemas.microsoft.com/office/drawing/2010/main" val="0"/>
                </a:ext>
              </a:extLst>
            </a:blip>
            <a:srcRect l="6942" t="7060" r="3964"/>
            <a:stretch/>
          </p:blipFill>
          <p:spPr bwMode="auto">
            <a:xfrm>
              <a:off x="0" y="0"/>
              <a:ext cx="1557655" cy="1464310"/>
            </a:xfrm>
            <a:prstGeom prst="rect">
              <a:avLst/>
            </a:prstGeom>
            <a:ln>
              <a:noFill/>
            </a:ln>
            <a:extLst>
              <a:ext uri="{53640926-AAD7-44D8-BBD7-CCE9431645EC}">
                <a14:shadowObscured xmlns:a14="http://schemas.microsoft.com/office/drawing/2010/main"/>
              </a:ext>
            </a:extLst>
          </p:spPr>
        </p:pic>
      </p:grpSp>
      <p:sp>
        <p:nvSpPr>
          <p:cNvPr id="36" name="Hộp Văn bản 35">
            <a:extLst>
              <a:ext uri="{FF2B5EF4-FFF2-40B4-BE49-F238E27FC236}">
                <a16:creationId xmlns:a16="http://schemas.microsoft.com/office/drawing/2014/main" id="{A97F7862-B9F2-4E81-A013-B47CD1BA8341}"/>
              </a:ext>
            </a:extLst>
          </p:cNvPr>
          <p:cNvSpPr txBox="1"/>
          <p:nvPr/>
        </p:nvSpPr>
        <p:spPr>
          <a:xfrm>
            <a:off x="655619" y="1128870"/>
            <a:ext cx="256512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b="1">
                <a:latin typeface="Arial" panose="020B0604020202020204" pitchFamily="34" charset="0"/>
                <a:cs typeface="Arial" panose="020B0604020202020204" pitchFamily="34" charset="0"/>
              </a:rPr>
              <a:t>Bố trí thí nghiệm</a:t>
            </a:r>
          </a:p>
        </p:txBody>
      </p:sp>
      <p:pic>
        <p:nvPicPr>
          <p:cNvPr id="37" name="Hình ảnh 36">
            <a:extLst>
              <a:ext uri="{FF2B5EF4-FFF2-40B4-BE49-F238E27FC236}">
                <a16:creationId xmlns:a16="http://schemas.microsoft.com/office/drawing/2014/main" id="{1287C310-2E9A-4753-9C89-F8D6B28BE9C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9274" y="4360301"/>
            <a:ext cx="2018911" cy="1846285"/>
          </a:xfrm>
          <a:prstGeom prst="rect">
            <a:avLst/>
          </a:prstGeom>
          <a:noFill/>
          <a:ln>
            <a:noFill/>
          </a:ln>
        </p:spPr>
      </p:pic>
      <p:pic>
        <p:nvPicPr>
          <p:cNvPr id="57" name="Picture 6" descr="Illustration of lower leg, labeled to show the gastrocnemius muscles of the calf, the soleus muscle and the Achilles tendon.">
            <a:extLst>
              <a:ext uri="{FF2B5EF4-FFF2-40B4-BE49-F238E27FC236}">
                <a16:creationId xmlns:a16="http://schemas.microsoft.com/office/drawing/2014/main" id="{9493D392-9E36-4859-9550-9570C3767C9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989" r="26322"/>
          <a:stretch/>
        </p:blipFill>
        <p:spPr bwMode="auto">
          <a:xfrm>
            <a:off x="6432592" y="4362976"/>
            <a:ext cx="2024945" cy="1815382"/>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0">
            <a:extLst>
              <a:ext uri="{FF2B5EF4-FFF2-40B4-BE49-F238E27FC236}">
                <a16:creationId xmlns:a16="http://schemas.microsoft.com/office/drawing/2014/main" id="{CD469B0C-F711-4032-AE5E-6229FE1C406C}"/>
              </a:ext>
            </a:extLst>
          </p:cNvPr>
          <p:cNvSpPr/>
          <p:nvPr/>
        </p:nvSpPr>
        <p:spPr>
          <a:xfrm>
            <a:off x="7945164" y="4882304"/>
            <a:ext cx="180667" cy="1800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M</a:t>
            </a:r>
          </a:p>
        </p:txBody>
      </p:sp>
      <p:sp>
        <p:nvSpPr>
          <p:cNvPr id="59" name="Oval 51">
            <a:extLst>
              <a:ext uri="{FF2B5EF4-FFF2-40B4-BE49-F238E27FC236}">
                <a16:creationId xmlns:a16="http://schemas.microsoft.com/office/drawing/2014/main" id="{6A84D3C5-8E4E-401F-B0B1-5F33C9B8A393}"/>
              </a:ext>
            </a:extLst>
          </p:cNvPr>
          <p:cNvSpPr/>
          <p:nvPr/>
        </p:nvSpPr>
        <p:spPr>
          <a:xfrm>
            <a:off x="7874773" y="5140716"/>
            <a:ext cx="172688" cy="1800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E</a:t>
            </a:r>
          </a:p>
        </p:txBody>
      </p:sp>
      <p:sp>
        <p:nvSpPr>
          <p:cNvPr id="60" name="Oval 52">
            <a:extLst>
              <a:ext uri="{FF2B5EF4-FFF2-40B4-BE49-F238E27FC236}">
                <a16:creationId xmlns:a16="http://schemas.microsoft.com/office/drawing/2014/main" id="{DE2A1F0A-57A9-4D3B-B4AE-CE2CC1694910}"/>
              </a:ext>
            </a:extLst>
          </p:cNvPr>
          <p:cNvSpPr/>
          <p:nvPr/>
        </p:nvSpPr>
        <p:spPr>
          <a:xfrm>
            <a:off x="7884022" y="5696012"/>
            <a:ext cx="154190" cy="160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R</a:t>
            </a:r>
          </a:p>
        </p:txBody>
      </p:sp>
      <p:pic>
        <p:nvPicPr>
          <p:cNvPr id="62" name="Picture 40">
            <a:extLst>
              <a:ext uri="{FF2B5EF4-FFF2-40B4-BE49-F238E27FC236}">
                <a16:creationId xmlns:a16="http://schemas.microsoft.com/office/drawing/2014/main" id="{BCE8A07C-1B09-445E-8D81-C86BAD6CDDC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871" t="1917" r="8763" b="8616"/>
          <a:stretch/>
        </p:blipFill>
        <p:spPr>
          <a:xfrm>
            <a:off x="8553829" y="4360301"/>
            <a:ext cx="1938865" cy="1815381"/>
          </a:xfrm>
          <a:prstGeom prst="rect">
            <a:avLst/>
          </a:prstGeom>
        </p:spPr>
      </p:pic>
      <p:sp>
        <p:nvSpPr>
          <p:cNvPr id="26" name="Date Placeholder 1">
            <a:extLst>
              <a:ext uri="{FF2B5EF4-FFF2-40B4-BE49-F238E27FC236}">
                <a16:creationId xmlns:a16="http://schemas.microsoft.com/office/drawing/2014/main" id="{5FC5C096-328F-483C-A33B-94711E61BEDC}"/>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5603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7C650D-D587-4F08-AF33-DB76DD9A2774}"/>
              </a:ext>
            </a:extLst>
          </p:cNvPr>
          <p:cNvSpPr>
            <a:spLocks noGrp="1"/>
          </p:cNvSpPr>
          <p:nvPr>
            <p:ph type="sldNum" sz="quarter" idx="12"/>
          </p:nvPr>
        </p:nvSpPr>
        <p:spPr/>
        <p:txBody>
          <a:bodyPr/>
          <a:lstStyle/>
          <a:p>
            <a:fld id="{FFBF3AD2-CB26-4B02-BEB9-3D59151808E6}" type="slidenum">
              <a:rPr lang="en-US" smtClean="0"/>
              <a:t>16</a:t>
            </a:fld>
            <a:endParaRPr lang="en-US"/>
          </a:p>
        </p:txBody>
      </p:sp>
      <p:sp>
        <p:nvSpPr>
          <p:cNvPr id="5" name="Title 4">
            <a:extLst>
              <a:ext uri="{FF2B5EF4-FFF2-40B4-BE49-F238E27FC236}">
                <a16:creationId xmlns:a16="http://schemas.microsoft.com/office/drawing/2014/main" id="{D433C1B4-CA3E-4A53-82F1-18FC0A4C9BE7}"/>
              </a:ext>
            </a:extLst>
          </p:cNvPr>
          <p:cNvSpPr>
            <a:spLocks noGrp="1"/>
          </p:cNvSpPr>
          <p:nvPr>
            <p:ph type="title"/>
          </p:nvPr>
        </p:nvSpPr>
        <p:spPr/>
        <p:txBody>
          <a:bodyPr>
            <a:normAutofit/>
          </a:bodyPr>
          <a:lstStyle/>
          <a:p>
            <a:r>
              <a:rPr lang="en-US"/>
              <a:t>Kết quả thí nghiệm đo bằng mạch EMG</a:t>
            </a:r>
          </a:p>
        </p:txBody>
      </p:sp>
      <p:sp>
        <p:nvSpPr>
          <p:cNvPr id="6" name="Hộp Văn bản 6">
            <a:extLst>
              <a:ext uri="{FF2B5EF4-FFF2-40B4-BE49-F238E27FC236}">
                <a16:creationId xmlns:a16="http://schemas.microsoft.com/office/drawing/2014/main" id="{73F34638-7AA3-4504-8FEB-88C75FEA18DE}"/>
              </a:ext>
            </a:extLst>
          </p:cNvPr>
          <p:cNvSpPr txBox="1"/>
          <p:nvPr/>
        </p:nvSpPr>
        <p:spPr>
          <a:xfrm>
            <a:off x="906966" y="1188291"/>
            <a:ext cx="7685117"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So sánh tín hiệu thu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từ Myoware và mạch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đề xuất</a:t>
            </a:r>
          </a:p>
        </p:txBody>
      </p:sp>
      <p:pic>
        <p:nvPicPr>
          <p:cNvPr id="7" name="Picture 18">
            <a:extLst>
              <a:ext uri="{FF2B5EF4-FFF2-40B4-BE49-F238E27FC236}">
                <a16:creationId xmlns:a16="http://schemas.microsoft.com/office/drawing/2014/main" id="{9D102DDF-CBD5-4102-AC0F-A73645144539}"/>
              </a:ext>
            </a:extLst>
          </p:cNvPr>
          <p:cNvPicPr/>
          <p:nvPr/>
        </p:nvPicPr>
        <p:blipFill>
          <a:blip r:embed="rId2"/>
          <a:stretch>
            <a:fillRect/>
          </a:stretch>
        </p:blipFill>
        <p:spPr>
          <a:xfrm>
            <a:off x="1065943" y="1908969"/>
            <a:ext cx="8545643" cy="3719355"/>
          </a:xfrm>
          <a:prstGeom prst="rect">
            <a:avLst/>
          </a:prstGeom>
        </p:spPr>
      </p:pic>
      <p:sp>
        <p:nvSpPr>
          <p:cNvPr id="8" name="Hộp Văn bản 7">
            <a:extLst>
              <a:ext uri="{FF2B5EF4-FFF2-40B4-BE49-F238E27FC236}">
                <a16:creationId xmlns:a16="http://schemas.microsoft.com/office/drawing/2014/main" id="{EB796E35-71B0-4E9B-99DC-779DAEB8A23C}"/>
              </a:ext>
            </a:extLst>
          </p:cNvPr>
          <p:cNvSpPr txBox="1"/>
          <p:nvPr/>
        </p:nvSpPr>
        <p:spPr>
          <a:xfrm>
            <a:off x="926195" y="5669709"/>
            <a:ext cx="8685391" cy="707886"/>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Màu đỏ: Mạch EMG ; Màu xanh: Mạch Myoware</a:t>
            </a:r>
          </a:p>
          <a:p>
            <a:r>
              <a:rPr lang="en-US" sz="2000">
                <a:latin typeface="Arial" panose="020B0604020202020204" pitchFamily="34" charset="0"/>
                <a:cs typeface="Arial" panose="020B0604020202020204" pitchFamily="34" charset="0"/>
              </a:rPr>
              <a:t>Mạch Myoware bị ảnh 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ởng bởi nhiễu do chuyển động và nhiễu điện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ới</a:t>
            </a:r>
          </a:p>
        </p:txBody>
      </p:sp>
      <p:sp>
        <p:nvSpPr>
          <p:cNvPr id="9" name="Date Placeholder 1">
            <a:extLst>
              <a:ext uri="{FF2B5EF4-FFF2-40B4-BE49-F238E27FC236}">
                <a16:creationId xmlns:a16="http://schemas.microsoft.com/office/drawing/2014/main" id="{8E81EC42-A8E0-4566-97E7-AF61E0AA7916}"/>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32105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BBE27-1BDF-45B4-ADD3-9AD7A8504043}"/>
              </a:ext>
            </a:extLst>
          </p:cNvPr>
          <p:cNvSpPr>
            <a:spLocks noGrp="1"/>
          </p:cNvSpPr>
          <p:nvPr>
            <p:ph type="dt" sz="half" idx="10"/>
          </p:nvPr>
        </p:nvSpPr>
        <p:spPr/>
        <p:txBody>
          <a:bodyPr/>
          <a:lstStyle/>
          <a:p>
            <a:r>
              <a:rPr lang="en-US"/>
              <a:t>7/20/2020</a:t>
            </a:r>
          </a:p>
        </p:txBody>
      </p:sp>
      <p:sp>
        <p:nvSpPr>
          <p:cNvPr id="3" name="Slide Number Placeholder 2">
            <a:extLst>
              <a:ext uri="{FF2B5EF4-FFF2-40B4-BE49-F238E27FC236}">
                <a16:creationId xmlns:a16="http://schemas.microsoft.com/office/drawing/2014/main" id="{730D48C0-58F2-4531-B4F6-21DE50D5D960}"/>
              </a:ext>
            </a:extLst>
          </p:cNvPr>
          <p:cNvSpPr>
            <a:spLocks noGrp="1"/>
          </p:cNvSpPr>
          <p:nvPr>
            <p:ph type="sldNum" sz="quarter" idx="12"/>
          </p:nvPr>
        </p:nvSpPr>
        <p:spPr/>
        <p:txBody>
          <a:bodyPr/>
          <a:lstStyle/>
          <a:p>
            <a:fld id="{FFBF3AD2-CB26-4B02-BEB9-3D59151808E6}" type="slidenum">
              <a:rPr lang="en-US" smtClean="0"/>
              <a:t>17</a:t>
            </a:fld>
            <a:endParaRPr lang="en-US"/>
          </a:p>
        </p:txBody>
      </p:sp>
      <p:sp>
        <p:nvSpPr>
          <p:cNvPr id="5" name="Title 4">
            <a:extLst>
              <a:ext uri="{FF2B5EF4-FFF2-40B4-BE49-F238E27FC236}">
                <a16:creationId xmlns:a16="http://schemas.microsoft.com/office/drawing/2014/main" id="{D16E0404-33FD-4BEC-90BD-2AD9E2B04D0B}"/>
              </a:ext>
            </a:extLst>
          </p:cNvPr>
          <p:cNvSpPr>
            <a:spLocks noGrp="1"/>
          </p:cNvSpPr>
          <p:nvPr>
            <p:ph type="title"/>
          </p:nvPr>
        </p:nvSpPr>
        <p:spPr/>
        <p:txBody>
          <a:bodyPr/>
          <a:lstStyle/>
          <a:p>
            <a:r>
              <a:rPr lang="en-US"/>
              <a:t>Kết quả thí nghiệm đo bằng mạch EMG</a:t>
            </a:r>
          </a:p>
        </p:txBody>
      </p:sp>
      <p:sp>
        <p:nvSpPr>
          <p:cNvPr id="7" name="Hình chữ nhật 6">
            <a:extLst>
              <a:ext uri="{FF2B5EF4-FFF2-40B4-BE49-F238E27FC236}">
                <a16:creationId xmlns:a16="http://schemas.microsoft.com/office/drawing/2014/main" id="{FB1AD2B3-A2A6-4F38-B3E4-2C174796B728}"/>
              </a:ext>
            </a:extLst>
          </p:cNvPr>
          <p:cNvSpPr/>
          <p:nvPr/>
        </p:nvSpPr>
        <p:spPr>
          <a:xfrm>
            <a:off x="580390" y="1100641"/>
            <a:ext cx="6871220" cy="400110"/>
          </a:xfrm>
          <a:prstGeom prst="rect">
            <a:avLst/>
          </a:prstGeom>
        </p:spPr>
        <p:txBody>
          <a:bodyPr wrap="square">
            <a:spAutoFit/>
          </a:bodyPr>
          <a:lstStyle/>
          <a:p>
            <a:r>
              <a:rPr lang="en-US" sz="2000" b="1">
                <a:latin typeface="Arial" panose="020B0604020202020204" pitchFamily="34" charset="0"/>
                <a:cs typeface="Arial" panose="020B0604020202020204" pitchFamily="34" charset="0"/>
              </a:rPr>
              <a:t>So sánh tín hiệu thu đ</a:t>
            </a:r>
            <a:r>
              <a:rPr lang="vi-VN" sz="2000" b="1">
                <a:cs typeface="Arial" panose="020B0604020202020204" pitchFamily="34" charset="0"/>
              </a:rPr>
              <a:t>ư</a:t>
            </a:r>
            <a:r>
              <a:rPr lang="en-US" sz="2000" b="1">
                <a:latin typeface="Arial" panose="020B0604020202020204" pitchFamily="34" charset="0"/>
                <a:cs typeface="Arial" panose="020B0604020202020204" pitchFamily="34" charset="0"/>
              </a:rPr>
              <a:t>ợc từ Ag/AgCl và graphene </a:t>
            </a:r>
          </a:p>
        </p:txBody>
      </p:sp>
      <p:pic>
        <p:nvPicPr>
          <p:cNvPr id="8" name="Hình ảnh 5">
            <a:extLst>
              <a:ext uri="{FF2B5EF4-FFF2-40B4-BE49-F238E27FC236}">
                <a16:creationId xmlns:a16="http://schemas.microsoft.com/office/drawing/2014/main" id="{D4D84F0D-5B55-4BFF-BD42-F2FA99C0C1DF}"/>
              </a:ext>
            </a:extLst>
          </p:cNvPr>
          <p:cNvPicPr>
            <a:picLocks noChangeAspect="1"/>
          </p:cNvPicPr>
          <p:nvPr/>
        </p:nvPicPr>
        <p:blipFill>
          <a:blip r:embed="rId3"/>
          <a:stretch>
            <a:fillRect/>
          </a:stretch>
        </p:blipFill>
        <p:spPr>
          <a:xfrm>
            <a:off x="1156032" y="1395839"/>
            <a:ext cx="9137500" cy="4361520"/>
          </a:xfrm>
          <a:prstGeom prst="rect">
            <a:avLst/>
          </a:prstGeom>
        </p:spPr>
      </p:pic>
      <p:sp>
        <p:nvSpPr>
          <p:cNvPr id="9" name="Hộp Văn bản 8">
            <a:extLst>
              <a:ext uri="{FF2B5EF4-FFF2-40B4-BE49-F238E27FC236}">
                <a16:creationId xmlns:a16="http://schemas.microsoft.com/office/drawing/2014/main" id="{D3EED7E5-17FB-4D3B-843C-9AF0DA73F485}"/>
              </a:ext>
            </a:extLst>
          </p:cNvPr>
          <p:cNvSpPr txBox="1"/>
          <p:nvPr/>
        </p:nvSpPr>
        <p:spPr>
          <a:xfrm>
            <a:off x="1638482" y="5647319"/>
            <a:ext cx="8267350" cy="707886"/>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Tín hiệu thu 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từ cảm biến graphene khá t</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ơng đồng với cảm biến th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ơng mại là Ag/AgCl </a:t>
            </a:r>
          </a:p>
        </p:txBody>
      </p:sp>
    </p:spTree>
    <p:extLst>
      <p:ext uri="{BB962C8B-B14F-4D97-AF65-F5344CB8AC3E}">
        <p14:creationId xmlns:p14="http://schemas.microsoft.com/office/powerpoint/2010/main" val="174033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CCB174-8096-4CEA-ACF9-BE3661960117}"/>
              </a:ext>
            </a:extLst>
          </p:cNvPr>
          <p:cNvSpPr>
            <a:spLocks noGrp="1"/>
          </p:cNvSpPr>
          <p:nvPr>
            <p:ph type="sldNum" sz="quarter" idx="12"/>
          </p:nvPr>
        </p:nvSpPr>
        <p:spPr/>
        <p:txBody>
          <a:bodyPr/>
          <a:lstStyle/>
          <a:p>
            <a:fld id="{FFBF3AD2-CB26-4B02-BEB9-3D59151808E6}" type="slidenum">
              <a:rPr lang="en-US" smtClean="0"/>
              <a:t>18</a:t>
            </a:fld>
            <a:endParaRPr lang="en-US"/>
          </a:p>
        </p:txBody>
      </p:sp>
      <p:sp>
        <p:nvSpPr>
          <p:cNvPr id="6" name="Date Placeholder 1">
            <a:extLst>
              <a:ext uri="{FF2B5EF4-FFF2-40B4-BE49-F238E27FC236}">
                <a16:creationId xmlns:a16="http://schemas.microsoft.com/office/drawing/2014/main" id="{E0B203A0-2F23-41AA-AC10-8E8510659E80}"/>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
        <p:nvSpPr>
          <p:cNvPr id="7" name="Slide Number Placeholder 3">
            <a:extLst>
              <a:ext uri="{FF2B5EF4-FFF2-40B4-BE49-F238E27FC236}">
                <a16:creationId xmlns:a16="http://schemas.microsoft.com/office/drawing/2014/main" id="{08091EBF-F520-4F19-AD99-CD2D6E674DEC}"/>
              </a:ext>
            </a:extLst>
          </p:cNvPr>
          <p:cNvSpPr txBox="1">
            <a:spLocks/>
          </p:cNvSpPr>
          <p:nvPr/>
        </p:nvSpPr>
        <p:spPr>
          <a:xfrm>
            <a:off x="7404123" y="6443668"/>
            <a:ext cx="2057400" cy="365125"/>
          </a:xfrm>
          <a:prstGeom prst="rect">
            <a:avLst/>
          </a:prstGeom>
        </p:spPr>
        <p:txBody>
          <a:bodyPr vert="horz" lIns="0" tIns="0" rIns="0" bIns="0" anchor="b"/>
          <a:lstStyle>
            <a:defPPr>
              <a:defRPr lang="en-US"/>
            </a:defPPr>
            <a:lvl1pPr marL="0" algn="r" defTabSz="914400" rtl="0" eaLnBrk="1" latinLnBrk="0" hangingPunct="1">
              <a:defRPr kumimoji="0"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a:pPr/>
              <a:t>18</a:t>
            </a:fld>
            <a:endParaRPr lang="en-US" dirty="0"/>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517BD52-72C4-4075-97CA-9C0C11AFFA85}"/>
                  </a:ext>
                </a:extLst>
              </p:cNvPr>
              <p:cNvSpPr/>
              <p:nvPr/>
            </p:nvSpPr>
            <p:spPr>
              <a:xfrm>
                <a:off x="6813018" y="4138101"/>
                <a:ext cx="3213739" cy="1634422"/>
              </a:xfrm>
              <a:prstGeom prst="rect">
                <a:avLst/>
              </a:prstGeom>
              <a:ln>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𝑠</m:t>
                      </m:r>
                      <m:r>
                        <a:rPr lang="en-US" sz="1400" i="1">
                          <a:latin typeface="Cambria Math" panose="02040503050406030204" pitchFamily="18" charset="0"/>
                        </a:rPr>
                        <m:t> −</m:t>
                      </m:r>
                      <m:r>
                        <a:rPr lang="en-US" sz="1400" i="1">
                          <a:latin typeface="Cambria Math" panose="02040503050406030204" pitchFamily="18" charset="0"/>
                        </a:rPr>
                        <m:t>𝑇</m:t>
                      </m:r>
                      <m:r>
                        <a:rPr lang="en-US" sz="1400" i="1">
                          <a:latin typeface="Cambria Math" panose="02040503050406030204" pitchFamily="18" charset="0"/>
                        </a:rPr>
                        <m:t>í</m:t>
                      </m:r>
                      <m:r>
                        <a:rPr lang="en-US" sz="1400" i="1">
                          <a:latin typeface="Cambria Math" panose="02040503050406030204" pitchFamily="18" charset="0"/>
                        </a:rPr>
                        <m:t>𝑛</m:t>
                      </m:r>
                      <m:r>
                        <a:rPr lang="en-US" sz="1400" i="1">
                          <a:latin typeface="Cambria Math" panose="02040503050406030204" pitchFamily="18" charset="0"/>
                        </a:rPr>
                        <m:t> </m:t>
                      </m:r>
                      <m:r>
                        <a:rPr lang="en-US" sz="1400" i="1">
                          <a:latin typeface="Cambria Math" panose="02040503050406030204" pitchFamily="18" charset="0"/>
                        </a:rPr>
                        <m:t>h𝑖</m:t>
                      </m:r>
                      <m:r>
                        <a:rPr lang="en-US" sz="1400" i="1">
                          <a:latin typeface="Cambria Math" panose="02040503050406030204" pitchFamily="18" charset="0"/>
                        </a:rPr>
                        <m:t>ệ</m:t>
                      </m:r>
                      <m:r>
                        <a:rPr lang="en-US" sz="1400" i="1">
                          <a:latin typeface="Cambria Math" panose="02040503050406030204" pitchFamily="18" charset="0"/>
                        </a:rPr>
                        <m:t>𝑢</m:t>
                      </m:r>
                      <m:r>
                        <a:rPr lang="en-US" sz="1400" i="1">
                          <a:latin typeface="Cambria Math" panose="02040503050406030204" pitchFamily="18" charset="0"/>
                        </a:rPr>
                        <m:t> </m:t>
                      </m:r>
                      <m:r>
                        <a:rPr lang="en-US" sz="1400" i="1">
                          <a:latin typeface="Cambria Math" panose="02040503050406030204" pitchFamily="18" charset="0"/>
                        </a:rPr>
                        <m:t>𝐸𝑀𝐺</m:t>
                      </m:r>
                    </m:oMath>
                  </m:oMathPara>
                </a14:m>
                <a:endParaRPr lang="en-US" sz="1400" i="1"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𝑛</m:t>
                      </m:r>
                      <m:r>
                        <a:rPr lang="en-US" sz="1400" i="1">
                          <a:latin typeface="Cambria Math" panose="02040503050406030204" pitchFamily="18" charset="0"/>
                        </a:rPr>
                        <m:t> −</m:t>
                      </m:r>
                      <m:r>
                        <a:rPr lang="en-US" sz="1400" i="1">
                          <a:latin typeface="Cambria Math" panose="02040503050406030204" pitchFamily="18" charset="0"/>
                        </a:rPr>
                        <m:t>𝑁h𝑖</m:t>
                      </m:r>
                      <m:r>
                        <a:rPr lang="en-US" sz="1400" i="1">
                          <a:latin typeface="Cambria Math" panose="02040503050406030204" pitchFamily="18" charset="0"/>
                        </a:rPr>
                        <m:t>ễ</m:t>
                      </m:r>
                      <m:r>
                        <a:rPr lang="en-US" sz="1400" i="1">
                          <a:latin typeface="Cambria Math" panose="02040503050406030204" pitchFamily="18" charset="0"/>
                        </a:rPr>
                        <m:t>𝑢</m:t>
                      </m:r>
                    </m:oMath>
                  </m:oMathPara>
                </a14:m>
                <a:endParaRPr lang="en-US" sz="1400" i="1" dirty="0">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rPr>
                        <m:t>𝑣</m:t>
                      </m:r>
                      <m:r>
                        <a:rPr lang="en-US" sz="1400" i="1">
                          <a:latin typeface="Cambria Math" panose="02040503050406030204" pitchFamily="18" charset="0"/>
                        </a:rPr>
                        <m:t> −</m:t>
                      </m:r>
                      <m:r>
                        <a:rPr lang="en-US" sz="1400" i="1">
                          <a:latin typeface="Cambria Math" panose="02040503050406030204" pitchFamily="18" charset="0"/>
                        </a:rPr>
                        <m:t>𝐵𝑖</m:t>
                      </m:r>
                      <m:r>
                        <a:rPr lang="en-US" sz="1400" i="1">
                          <a:latin typeface="Cambria Math" panose="02040503050406030204" pitchFamily="18" charset="0"/>
                        </a:rPr>
                        <m:t>ê</m:t>
                      </m:r>
                      <m:r>
                        <a:rPr lang="en-US" sz="1400" i="1">
                          <a:latin typeface="Cambria Math" panose="02040503050406030204" pitchFamily="18" charset="0"/>
                        </a:rPr>
                        <m:t>𝑛</m:t>
                      </m:r>
                      <m:r>
                        <a:rPr lang="en-US" sz="1400" i="1">
                          <a:latin typeface="Cambria Math" panose="02040503050406030204" pitchFamily="18" charset="0"/>
                        </a:rPr>
                        <m:t> độ  (</m:t>
                      </m:r>
                      <m:r>
                        <a:rPr lang="en-US" sz="1400" i="1">
                          <a:latin typeface="Cambria Math" panose="02040503050406030204" pitchFamily="18" charset="0"/>
                        </a:rPr>
                        <m:t>𝑚𝑉</m:t>
                      </m:r>
                      <m:r>
                        <a:rPr lang="en-US" sz="1400" i="1">
                          <a:latin typeface="Cambria Math" panose="02040503050406030204" pitchFamily="18" charset="0"/>
                        </a:rPr>
                        <m:t>)</m:t>
                      </m:r>
                    </m:oMath>
                  </m:oMathPara>
                </a14:m>
                <a:endParaRPr lang="en-US" sz="1400" dirty="0">
                  <a:latin typeface="Arial" panose="020B0604020202020204" pitchFamily="34" charset="0"/>
                  <a:cs typeface="Arial" panose="020B0604020202020204" pitchFamily="34" charset="0"/>
                </a:endParaRPr>
              </a:p>
              <a:p>
                <a:r>
                  <a:rPr lang="en-US" sz="1400">
                    <a:latin typeface="Arial" panose="020B0604020202020204" pitchFamily="34" charset="0"/>
                    <a:cs typeface="Arial" panose="020B0604020202020204" pitchFamily="34" charset="0"/>
                  </a:rPr>
                  <a:t>SNR – Tỷ số tín hiệu trên nhiễu</a:t>
                </a:r>
              </a:p>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𝑥𝑦</m:t>
                        </m:r>
                      </m:sub>
                    </m:sSub>
                    <m:r>
                      <a:rPr lang="en-US" sz="1400">
                        <a:latin typeface="Cambria Math" panose="02040503050406030204" pitchFamily="18" charset="0"/>
                      </a:rPr>
                      <m:t> −</m:t>
                    </m:r>
                    <m:r>
                      <m:rPr>
                        <m:sty m:val="p"/>
                      </m:rPr>
                      <a:rPr lang="en-US" sz="1400">
                        <a:latin typeface="Cambria Math" panose="02040503050406030204" pitchFamily="18" charset="0"/>
                      </a:rPr>
                      <m:t>H</m:t>
                    </m:r>
                  </m:oMath>
                </a14:m>
                <a:r>
                  <a:rPr lang="en-US" sz="1400">
                    <a:latin typeface="Arial" panose="020B0604020202020204" pitchFamily="34" charset="0"/>
                    <a:cs typeface="Arial" panose="020B0604020202020204" pitchFamily="34" charset="0"/>
                  </a:rPr>
                  <a:t>ệ số tương quan của x và y</a:t>
                </a:r>
              </a:p>
              <a:p>
                <a:r>
                  <a:rPr lang="en-US" sz="1400">
                    <a:latin typeface="Arial" panose="020B0604020202020204" pitchFamily="34" charset="0"/>
                    <a:cs typeface="Arial" panose="020B0604020202020204" pitchFamily="34" charset="0"/>
                  </a:rPr>
                  <a:t>Cov(x,y) – Hiệp ph</a:t>
                </a:r>
                <a:r>
                  <a:rPr lang="vi-VN" sz="1400">
                    <a:latin typeface="Arial" panose="020B0604020202020204" pitchFamily="34" charset="0"/>
                    <a:cs typeface="Arial" panose="020B0604020202020204" pitchFamily="34" charset="0"/>
                  </a:rPr>
                  <a:t>ư</a:t>
                </a:r>
                <a:r>
                  <a:rPr lang="en-US" sz="1400">
                    <a:latin typeface="Arial" panose="020B0604020202020204" pitchFamily="34" charset="0"/>
                    <a:cs typeface="Arial" panose="020B0604020202020204" pitchFamily="34" charset="0"/>
                  </a:rPr>
                  <a:t>ơng sai của x và y</a:t>
                </a:r>
              </a:p>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𝑥</m:t>
                        </m:r>
                      </m:sub>
                    </m:sSub>
                    <m:r>
                      <a:rPr lang="en-US" sz="1400">
                        <a:latin typeface="Cambria Math" panose="02040503050406030204" pitchFamily="18" charset="0"/>
                      </a:rPr>
                      <m:t> ,</m:t>
                    </m:r>
                  </m:oMath>
                </a14:m>
                <a:r>
                  <a:rPr lang="en-US" sz="1400" dirty="0">
                    <a:latin typeface="Arial" panose="020B0604020202020204" pitchFamily="34" charset="0"/>
                    <a:cs typeface="Arial" panose="020B0604020202020204" pitchFamily="34" charset="0"/>
                  </a:rPr>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i="1">
                            <a:latin typeface="Cambria Math" panose="02040503050406030204" pitchFamily="18" charset="0"/>
                          </a:rPr>
                          <m:t>𝑦</m:t>
                        </m:r>
                      </m:sub>
                    </m:sSub>
                    <m:r>
                      <a:rPr lang="en-US" sz="1400">
                        <a:latin typeface="Cambria Math" panose="02040503050406030204" pitchFamily="18" charset="0"/>
                      </a:rPr>
                      <m:t> −Độ </m:t>
                    </m:r>
                    <m:r>
                      <m:rPr>
                        <m:sty m:val="p"/>
                      </m:rPr>
                      <a:rPr lang="en-US" sz="1400">
                        <a:latin typeface="Cambria Math" panose="02040503050406030204" pitchFamily="18" charset="0"/>
                      </a:rPr>
                      <m:t>l</m:t>
                    </m:r>
                    <m:r>
                      <a:rPr lang="en-US" sz="1400">
                        <a:latin typeface="Cambria Math" panose="02040503050406030204" pitchFamily="18" charset="0"/>
                      </a:rPr>
                      <m:t>ệ</m:t>
                    </m:r>
                    <m:r>
                      <m:rPr>
                        <m:sty m:val="p"/>
                      </m:rPr>
                      <a:rPr lang="en-US" sz="1400">
                        <a:latin typeface="Cambria Math" panose="02040503050406030204" pitchFamily="18" charset="0"/>
                      </a:rPr>
                      <m:t>ch</m:t>
                    </m:r>
                    <m:r>
                      <a:rPr lang="en-US" sz="1400">
                        <a:latin typeface="Cambria Math" panose="02040503050406030204" pitchFamily="18" charset="0"/>
                      </a:rPr>
                      <m:t> </m:t>
                    </m:r>
                    <m:r>
                      <m:rPr>
                        <m:sty m:val="p"/>
                      </m:rPr>
                      <a:rPr lang="en-US" sz="1400">
                        <a:latin typeface="Cambria Math" panose="02040503050406030204" pitchFamily="18" charset="0"/>
                      </a:rPr>
                      <m:t>chu</m:t>
                    </m:r>
                    <m:r>
                      <a:rPr lang="en-US" sz="1400">
                        <a:latin typeface="Cambria Math" panose="02040503050406030204" pitchFamily="18" charset="0"/>
                      </a:rPr>
                      <m:t>ẩ</m:t>
                    </m:r>
                    <m:r>
                      <m:rPr>
                        <m:sty m:val="p"/>
                      </m:rPr>
                      <a:rPr lang="en-US" sz="1400">
                        <a:latin typeface="Cambria Math" panose="02040503050406030204" pitchFamily="18" charset="0"/>
                      </a:rPr>
                      <m:t>n</m:t>
                    </m:r>
                    <m:r>
                      <a:rPr lang="en-US" sz="1400">
                        <a:latin typeface="Cambria Math" panose="02040503050406030204" pitchFamily="18" charset="0"/>
                      </a:rPr>
                      <m:t> </m:t>
                    </m:r>
                    <m:r>
                      <m:rPr>
                        <m:sty m:val="p"/>
                      </m:rPr>
                      <a:rPr lang="en-US" sz="1400">
                        <a:latin typeface="Cambria Math" panose="02040503050406030204" pitchFamily="18" charset="0"/>
                      </a:rPr>
                      <m:t>c</m:t>
                    </m:r>
                    <m:r>
                      <a:rPr lang="en-US" sz="1400">
                        <a:latin typeface="Cambria Math" panose="02040503050406030204" pitchFamily="18" charset="0"/>
                      </a:rPr>
                      <m:t>ủ</m:t>
                    </m:r>
                    <m:r>
                      <m:rPr>
                        <m:sty m:val="p"/>
                      </m:rPr>
                      <a:rPr lang="en-US" sz="1400">
                        <a:latin typeface="Cambria Math" panose="02040503050406030204" pitchFamily="18" charset="0"/>
                      </a:rPr>
                      <m:t>a</m:t>
                    </m:r>
                    <m:r>
                      <a:rPr lang="en-US" sz="1400">
                        <a:latin typeface="Cambria Math" panose="02040503050406030204" pitchFamily="18" charset="0"/>
                      </a:rPr>
                      <m:t> </m:t>
                    </m:r>
                    <m:r>
                      <m:rPr>
                        <m:sty m:val="p"/>
                      </m:rPr>
                      <a:rPr lang="en-US" sz="1400">
                        <a:latin typeface="Cambria Math" panose="02040503050406030204" pitchFamily="18" charset="0"/>
                      </a:rPr>
                      <m:t>x</m:t>
                    </m:r>
                    <m:r>
                      <a:rPr lang="en-US" sz="1400">
                        <a:latin typeface="Cambria Math" panose="02040503050406030204" pitchFamily="18" charset="0"/>
                      </a:rPr>
                      <m:t>, </m:t>
                    </m:r>
                    <m:r>
                      <m:rPr>
                        <m:sty m:val="p"/>
                      </m:rPr>
                      <a:rPr lang="en-US" sz="1400">
                        <a:latin typeface="Cambria Math" panose="02040503050406030204" pitchFamily="18" charset="0"/>
                      </a:rPr>
                      <m:t>y</m:t>
                    </m:r>
                  </m:oMath>
                </a14:m>
                <a:endParaRPr lang="en-US" sz="1400" dirty="0">
                  <a:latin typeface="Arial" panose="020B0604020202020204" pitchFamily="34" charset="0"/>
                  <a:cs typeface="Arial" panose="020B0604020202020204" pitchFamily="34" charset="0"/>
                </a:endParaRPr>
              </a:p>
            </p:txBody>
          </p:sp>
        </mc:Choice>
        <mc:Fallback>
          <p:sp>
            <p:nvSpPr>
              <p:cNvPr id="8" name="Rectangle 7">
                <a:extLst>
                  <a:ext uri="{FF2B5EF4-FFF2-40B4-BE49-F238E27FC236}">
                    <a16:creationId xmlns:a16="http://schemas.microsoft.com/office/drawing/2014/main" id="{F517BD52-72C4-4075-97CA-9C0C11AFFA85}"/>
                  </a:ext>
                </a:extLst>
              </p:cNvPr>
              <p:cNvSpPr>
                <a:spLocks noRot="1" noChangeAspect="1" noMove="1" noResize="1" noEditPoints="1" noAdjustHandles="1" noChangeArrowheads="1" noChangeShapeType="1" noTextEdit="1"/>
              </p:cNvSpPr>
              <p:nvPr/>
            </p:nvSpPr>
            <p:spPr>
              <a:xfrm>
                <a:off x="6813018" y="4138101"/>
                <a:ext cx="3213739" cy="1634422"/>
              </a:xfrm>
              <a:prstGeom prst="rect">
                <a:avLst/>
              </a:prstGeom>
              <a:blipFill>
                <a:blip r:embed="rId3"/>
                <a:stretch>
                  <a:fillRect l="-378"/>
                </a:stretch>
              </a:blipFill>
              <a:ln>
                <a:solidFill>
                  <a:schemeClr val="tx1"/>
                </a:solidFill>
              </a:ln>
            </p:spPr>
            <p:txBody>
              <a:bodyPr/>
              <a:lstStyle/>
              <a:p>
                <a:r>
                  <a:rPr lang="en-US">
                    <a:noFill/>
                  </a:rPr>
                  <a:t> </a:t>
                </a:r>
              </a:p>
            </p:txBody>
          </p:sp>
        </mc:Fallback>
      </mc:AlternateContent>
      <p:grpSp>
        <p:nvGrpSpPr>
          <p:cNvPr id="9" name="Group 8">
            <a:extLst>
              <a:ext uri="{FF2B5EF4-FFF2-40B4-BE49-F238E27FC236}">
                <a16:creationId xmlns:a16="http://schemas.microsoft.com/office/drawing/2014/main" id="{61017C3B-55E1-4B03-868B-C8ACBD320FE6}"/>
              </a:ext>
            </a:extLst>
          </p:cNvPr>
          <p:cNvGrpSpPr/>
          <p:nvPr/>
        </p:nvGrpSpPr>
        <p:grpSpPr>
          <a:xfrm>
            <a:off x="1124596" y="1601384"/>
            <a:ext cx="8724798" cy="2303300"/>
            <a:chOff x="288474" y="532081"/>
            <a:chExt cx="10689082" cy="2896919"/>
          </a:xfrm>
        </p:grpSpPr>
        <p:pic>
          <p:nvPicPr>
            <p:cNvPr id="10" name="Picture 9" descr="A picture containing sitting, large, white, light&#10;&#10;Description automatically generated">
              <a:extLst>
                <a:ext uri="{FF2B5EF4-FFF2-40B4-BE49-F238E27FC236}">
                  <a16:creationId xmlns:a16="http://schemas.microsoft.com/office/drawing/2014/main" id="{DD5BF0F2-49FC-48B5-A27F-F9E302FF26E4}"/>
                </a:ext>
              </a:extLst>
            </p:cNvPr>
            <p:cNvPicPr>
              <a:picLocks noChangeAspect="1"/>
            </p:cNvPicPr>
            <p:nvPr/>
          </p:nvPicPr>
          <p:blipFill rotWithShape="1">
            <a:blip r:embed="rId4">
              <a:extLst>
                <a:ext uri="{28A0092B-C50C-407E-A947-70E740481C1C}">
                  <a14:useLocalDpi xmlns:a14="http://schemas.microsoft.com/office/drawing/2010/main" val="0"/>
                </a:ext>
              </a:extLst>
            </a:blip>
            <a:srcRect l="8856" t="3933" r="8085" b="52233"/>
            <a:stretch/>
          </p:blipFill>
          <p:spPr>
            <a:xfrm>
              <a:off x="288474" y="532081"/>
              <a:ext cx="10689082" cy="2896919"/>
            </a:xfrm>
            <a:prstGeom prst="rect">
              <a:avLst/>
            </a:prstGeom>
          </p:spPr>
        </p:pic>
        <p:sp>
          <p:nvSpPr>
            <p:cNvPr id="11" name="Rectangle 10">
              <a:extLst>
                <a:ext uri="{FF2B5EF4-FFF2-40B4-BE49-F238E27FC236}">
                  <a16:creationId xmlns:a16="http://schemas.microsoft.com/office/drawing/2014/main" id="{F861E9A5-E1E1-4985-AA6F-BA885E7C426F}"/>
                </a:ext>
              </a:extLst>
            </p:cNvPr>
            <p:cNvSpPr/>
            <p:nvPr/>
          </p:nvSpPr>
          <p:spPr>
            <a:xfrm>
              <a:off x="797193" y="1642369"/>
              <a:ext cx="62144" cy="257453"/>
            </a:xfrm>
            <a:prstGeom prst="rect">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72B50F3-F9C7-489D-BB56-B08E1EDD7A8E}"/>
                </a:ext>
              </a:extLst>
            </p:cNvPr>
            <p:cNvSpPr/>
            <p:nvPr/>
          </p:nvSpPr>
          <p:spPr>
            <a:xfrm>
              <a:off x="9560933" y="1642370"/>
              <a:ext cx="62144" cy="257453"/>
            </a:xfrm>
            <a:prstGeom prst="rect">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10B9B28-CBE4-43B4-9362-560FCF1B13A8}"/>
                    </a:ext>
                  </a:extLst>
                </p:cNvPr>
                <p:cNvSpPr txBox="1"/>
                <p:nvPr/>
              </p:nvSpPr>
              <p:spPr>
                <a:xfrm>
                  <a:off x="797193" y="1795874"/>
                  <a:ext cx="578455" cy="3774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𝒕</m:t>
                            </m:r>
                          </m:e>
                          <m:sub>
                            <m:r>
                              <a:rPr lang="en-US" sz="1350" b="1" i="1">
                                <a:solidFill>
                                  <a:srgbClr val="FF0000"/>
                                </a:solidFill>
                                <a:latin typeface="Cambria Math" panose="02040503050406030204" pitchFamily="18" charset="0"/>
                              </a:rPr>
                              <m:t>𝒔𝒕𝒂𝒓𝒕</m:t>
                            </m:r>
                          </m:sub>
                        </m:sSub>
                      </m:oMath>
                    </m:oMathPara>
                  </a14:m>
                  <a:endParaRPr lang="en-US" sz="1350" b="1" dirty="0" err="1"/>
                </a:p>
              </p:txBody>
            </p:sp>
          </mc:Choice>
          <mc:Fallback>
            <p:sp>
              <p:nvSpPr>
                <p:cNvPr id="13" name="TextBox 12">
                  <a:extLst>
                    <a:ext uri="{FF2B5EF4-FFF2-40B4-BE49-F238E27FC236}">
                      <a16:creationId xmlns:a16="http://schemas.microsoft.com/office/drawing/2014/main" id="{A10B9B28-CBE4-43B4-9362-560FCF1B13A8}"/>
                    </a:ext>
                  </a:extLst>
                </p:cNvPr>
                <p:cNvSpPr txBox="1">
                  <a:spLocks noRot="1" noChangeAspect="1" noMove="1" noResize="1" noEditPoints="1" noAdjustHandles="1" noChangeArrowheads="1" noChangeShapeType="1" noTextEdit="1"/>
                </p:cNvSpPr>
                <p:nvPr/>
              </p:nvSpPr>
              <p:spPr>
                <a:xfrm>
                  <a:off x="797193" y="1795874"/>
                  <a:ext cx="578455" cy="377421"/>
                </a:xfrm>
                <a:prstGeom prst="rect">
                  <a:avLst/>
                </a:prstGeom>
                <a:blipFill>
                  <a:blip r:embed="rId5"/>
                  <a:stretch>
                    <a:fillRect r="-779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E6DD904-3307-41EA-B342-B13B633096A5}"/>
                    </a:ext>
                  </a:extLst>
                </p:cNvPr>
                <p:cNvSpPr txBox="1"/>
                <p:nvPr/>
              </p:nvSpPr>
              <p:spPr>
                <a:xfrm>
                  <a:off x="9592005" y="1715155"/>
                  <a:ext cx="578455" cy="3774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𝒕</m:t>
                            </m:r>
                          </m:e>
                          <m:sub>
                            <m:r>
                              <a:rPr lang="en-US" sz="1350" b="1" i="1">
                                <a:solidFill>
                                  <a:srgbClr val="FF0000"/>
                                </a:solidFill>
                                <a:latin typeface="Cambria Math" panose="02040503050406030204" pitchFamily="18" charset="0"/>
                              </a:rPr>
                              <m:t>𝒆𝒏𝒅</m:t>
                            </m:r>
                          </m:sub>
                        </m:sSub>
                      </m:oMath>
                    </m:oMathPara>
                  </a14:m>
                  <a:endParaRPr lang="en-US" sz="1350" b="1" dirty="0" err="1"/>
                </a:p>
              </p:txBody>
            </p:sp>
          </mc:Choice>
          <mc:Fallback>
            <p:sp>
              <p:nvSpPr>
                <p:cNvPr id="14" name="TextBox 13">
                  <a:extLst>
                    <a:ext uri="{FF2B5EF4-FFF2-40B4-BE49-F238E27FC236}">
                      <a16:creationId xmlns:a16="http://schemas.microsoft.com/office/drawing/2014/main" id="{7E6DD904-3307-41EA-B342-B13B633096A5}"/>
                    </a:ext>
                  </a:extLst>
                </p:cNvPr>
                <p:cNvSpPr txBox="1">
                  <a:spLocks noRot="1" noChangeAspect="1" noMove="1" noResize="1" noEditPoints="1" noAdjustHandles="1" noChangeArrowheads="1" noChangeShapeType="1" noTextEdit="1"/>
                </p:cNvSpPr>
                <p:nvPr/>
              </p:nvSpPr>
              <p:spPr>
                <a:xfrm>
                  <a:off x="9592005" y="1715155"/>
                  <a:ext cx="578455" cy="377421"/>
                </a:xfrm>
                <a:prstGeom prst="rect">
                  <a:avLst/>
                </a:prstGeom>
                <a:blipFill>
                  <a:blip r:embed="rId6"/>
                  <a:stretch>
                    <a:fillRect/>
                  </a:stretch>
                </a:blipFill>
                <a:ln>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259B3E-0FD6-43C2-8151-3CC455828B2C}"/>
                </a:ext>
              </a:extLst>
            </p:cNvPr>
            <p:cNvCxnSpPr/>
            <p:nvPr/>
          </p:nvCxnSpPr>
          <p:spPr>
            <a:xfrm>
              <a:off x="1961965" y="1421247"/>
              <a:ext cx="0" cy="1118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7278498-D8E6-4AD7-B2BE-7D9D9EAB49B5}"/>
                </a:ext>
              </a:extLst>
            </p:cNvPr>
            <p:cNvCxnSpPr/>
            <p:nvPr/>
          </p:nvCxnSpPr>
          <p:spPr>
            <a:xfrm>
              <a:off x="2558139" y="1419483"/>
              <a:ext cx="0" cy="1118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C581A8D-5615-4A3C-BCC4-037EA5782A60}"/>
                    </a:ext>
                  </a:extLst>
                </p:cNvPr>
                <p:cNvSpPr txBox="1"/>
                <p:nvPr/>
              </p:nvSpPr>
              <p:spPr>
                <a:xfrm>
                  <a:off x="1655019" y="2385944"/>
                  <a:ext cx="578455" cy="31935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𝒕</m:t>
                            </m:r>
                          </m:e>
                          <m:sub>
                            <m:r>
                              <a:rPr lang="en-US" sz="1050" b="1" i="1">
                                <a:solidFill>
                                  <a:srgbClr val="FF0000"/>
                                </a:solidFill>
                                <a:latin typeface="Cambria Math" panose="02040503050406030204" pitchFamily="18" charset="0"/>
                              </a:rPr>
                              <m:t>𝒔</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𝒐𝒏</m:t>
                            </m:r>
                          </m:sub>
                        </m:sSub>
                      </m:oMath>
                    </m:oMathPara>
                  </a14:m>
                  <a:endParaRPr lang="en-US" sz="1350" b="1" dirty="0" err="1"/>
                </a:p>
              </p:txBody>
            </p:sp>
          </mc:Choice>
          <mc:Fallback>
            <p:sp>
              <p:nvSpPr>
                <p:cNvPr id="17" name="TextBox 16">
                  <a:extLst>
                    <a:ext uri="{FF2B5EF4-FFF2-40B4-BE49-F238E27FC236}">
                      <a16:creationId xmlns:a16="http://schemas.microsoft.com/office/drawing/2014/main" id="{3C581A8D-5615-4A3C-BCC4-037EA5782A60}"/>
                    </a:ext>
                  </a:extLst>
                </p:cNvPr>
                <p:cNvSpPr txBox="1">
                  <a:spLocks noRot="1" noChangeAspect="1" noMove="1" noResize="1" noEditPoints="1" noAdjustHandles="1" noChangeArrowheads="1" noChangeShapeType="1" noTextEdit="1"/>
                </p:cNvSpPr>
                <p:nvPr/>
              </p:nvSpPr>
              <p:spPr>
                <a:xfrm>
                  <a:off x="1655019" y="2385944"/>
                  <a:ext cx="578455" cy="319357"/>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EAFC9F0-138E-4F37-A586-0B646FF47A19}"/>
                    </a:ext>
                  </a:extLst>
                </p:cNvPr>
                <p:cNvSpPr txBox="1"/>
                <p:nvPr/>
              </p:nvSpPr>
              <p:spPr>
                <a:xfrm>
                  <a:off x="2268913" y="2385943"/>
                  <a:ext cx="578455" cy="33855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𝒕</m:t>
                            </m:r>
                          </m:e>
                          <m:sub>
                            <m:r>
                              <a:rPr lang="en-US" sz="1050" b="1" i="1">
                                <a:solidFill>
                                  <a:srgbClr val="FF0000"/>
                                </a:solidFill>
                                <a:latin typeface="Cambria Math" panose="02040503050406030204" pitchFamily="18" charset="0"/>
                              </a:rPr>
                              <m:t>𝒔</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𝒐𝒇𝒇</m:t>
                            </m:r>
                          </m:sub>
                        </m:sSub>
                      </m:oMath>
                    </m:oMathPara>
                  </a14:m>
                  <a:endParaRPr lang="en-US" sz="1350" b="1" dirty="0" err="1"/>
                </a:p>
              </p:txBody>
            </p:sp>
          </mc:Choice>
          <mc:Fallback>
            <p:sp>
              <p:nvSpPr>
                <p:cNvPr id="18" name="TextBox 17">
                  <a:extLst>
                    <a:ext uri="{FF2B5EF4-FFF2-40B4-BE49-F238E27FC236}">
                      <a16:creationId xmlns:a16="http://schemas.microsoft.com/office/drawing/2014/main" id="{FEAFC9F0-138E-4F37-A586-0B646FF47A19}"/>
                    </a:ext>
                  </a:extLst>
                </p:cNvPr>
                <p:cNvSpPr txBox="1">
                  <a:spLocks noRot="1" noChangeAspect="1" noMove="1" noResize="1" noEditPoints="1" noAdjustHandles="1" noChangeArrowheads="1" noChangeShapeType="1" noTextEdit="1"/>
                </p:cNvSpPr>
                <p:nvPr/>
              </p:nvSpPr>
              <p:spPr>
                <a:xfrm>
                  <a:off x="2268913" y="2385943"/>
                  <a:ext cx="578455" cy="338550"/>
                </a:xfrm>
                <a:prstGeom prst="rect">
                  <a:avLst/>
                </a:prstGeom>
                <a:blipFill>
                  <a:blip r:embed="rId8"/>
                  <a:stretch>
                    <a:fillRect r="-1299"/>
                  </a:stretch>
                </a:blipFill>
                <a:ln>
                  <a:noFill/>
                </a:ln>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B75E5580-F4A9-48CE-B39D-11401D34C11A}"/>
                </a:ext>
              </a:extLst>
            </p:cNvPr>
            <p:cNvCxnSpPr>
              <a:cxnSpLocks/>
            </p:cNvCxnSpPr>
            <p:nvPr/>
          </p:nvCxnSpPr>
          <p:spPr>
            <a:xfrm>
              <a:off x="3001536" y="1914272"/>
              <a:ext cx="4696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45FA03-A245-4D63-9247-10F111CE30D8}"/>
                </a:ext>
              </a:extLst>
            </p:cNvPr>
            <p:cNvCxnSpPr>
              <a:cxnSpLocks/>
            </p:cNvCxnSpPr>
            <p:nvPr/>
          </p:nvCxnSpPr>
          <p:spPr>
            <a:xfrm>
              <a:off x="5255527" y="1061521"/>
              <a:ext cx="0" cy="171867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4F10053-EF90-4603-A66D-16F8781D133D}"/>
                    </a:ext>
                  </a:extLst>
                </p:cNvPr>
                <p:cNvSpPr txBox="1"/>
                <p:nvPr/>
              </p:nvSpPr>
              <p:spPr>
                <a:xfrm>
                  <a:off x="3668364" y="604390"/>
                  <a:ext cx="578455" cy="3774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𝒗</m:t>
                            </m:r>
                          </m:e>
                          <m:sub>
                            <m:r>
                              <a:rPr lang="en-US" sz="1350" b="1" i="1">
                                <a:solidFill>
                                  <a:srgbClr val="FF0000"/>
                                </a:solidFill>
                                <a:latin typeface="Cambria Math" panose="02040503050406030204" pitchFamily="18" charset="0"/>
                              </a:rPr>
                              <m:t>𝒔</m:t>
                            </m:r>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𝒎𝒂𝒙</m:t>
                            </m:r>
                          </m:sub>
                        </m:sSub>
                      </m:oMath>
                    </m:oMathPara>
                  </a14:m>
                  <a:endParaRPr lang="en-US" sz="1350" b="1" dirty="0" err="1"/>
                </a:p>
              </p:txBody>
            </p:sp>
          </mc:Choice>
          <mc:Fallback>
            <p:sp>
              <p:nvSpPr>
                <p:cNvPr id="21" name="TextBox 20">
                  <a:extLst>
                    <a:ext uri="{FF2B5EF4-FFF2-40B4-BE49-F238E27FC236}">
                      <a16:creationId xmlns:a16="http://schemas.microsoft.com/office/drawing/2014/main" id="{B4F10053-EF90-4603-A66D-16F8781D133D}"/>
                    </a:ext>
                  </a:extLst>
                </p:cNvPr>
                <p:cNvSpPr txBox="1">
                  <a:spLocks noRot="1" noChangeAspect="1" noMove="1" noResize="1" noEditPoints="1" noAdjustHandles="1" noChangeArrowheads="1" noChangeShapeType="1" noTextEdit="1"/>
                </p:cNvSpPr>
                <p:nvPr/>
              </p:nvSpPr>
              <p:spPr>
                <a:xfrm>
                  <a:off x="3668364" y="604390"/>
                  <a:ext cx="578455" cy="377421"/>
                </a:xfrm>
                <a:prstGeom prst="rect">
                  <a:avLst/>
                </a:prstGeom>
                <a:blipFill>
                  <a:blip r:embed="rId9"/>
                  <a:stretch>
                    <a:fillRect r="-37662"/>
                  </a:stretch>
                </a:blipFill>
                <a:ln>
                  <a:noFill/>
                </a:ln>
              </p:spPr>
              <p:txBody>
                <a:bodyPr/>
                <a:lstStyle/>
                <a:p>
                  <a:r>
                    <a:rPr lang="en-US">
                      <a:noFill/>
                    </a:rPr>
                    <a:t> </a:t>
                  </a:r>
                </a:p>
              </p:txBody>
            </p:sp>
          </mc:Fallback>
        </mc:AlternateContent>
        <p:sp>
          <p:nvSpPr>
            <p:cNvPr id="22" name="Oval 21">
              <a:extLst>
                <a:ext uri="{FF2B5EF4-FFF2-40B4-BE49-F238E27FC236}">
                  <a16:creationId xmlns:a16="http://schemas.microsoft.com/office/drawing/2014/main" id="{4BFBA488-7687-4B4B-9509-16E34DACBA98}"/>
                </a:ext>
              </a:extLst>
            </p:cNvPr>
            <p:cNvSpPr/>
            <p:nvPr/>
          </p:nvSpPr>
          <p:spPr>
            <a:xfrm>
              <a:off x="4157422" y="1006713"/>
              <a:ext cx="109963" cy="109963"/>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23" name="Oval 22">
              <a:extLst>
                <a:ext uri="{FF2B5EF4-FFF2-40B4-BE49-F238E27FC236}">
                  <a16:creationId xmlns:a16="http://schemas.microsoft.com/office/drawing/2014/main" id="{67C2FE76-C7DA-472A-BF2A-29D4C361C777}"/>
                </a:ext>
              </a:extLst>
            </p:cNvPr>
            <p:cNvSpPr/>
            <p:nvPr/>
          </p:nvSpPr>
          <p:spPr>
            <a:xfrm>
              <a:off x="4022276" y="2693721"/>
              <a:ext cx="109963" cy="109963"/>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C521DF3-4FD7-4E0F-85A8-EE5D9CD728F2}"/>
                    </a:ext>
                  </a:extLst>
                </p:cNvPr>
                <p:cNvSpPr txBox="1"/>
                <p:nvPr/>
              </p:nvSpPr>
              <p:spPr>
                <a:xfrm>
                  <a:off x="3687662" y="2619019"/>
                  <a:ext cx="578455" cy="3774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𝒗</m:t>
                            </m:r>
                          </m:e>
                          <m:sub>
                            <m:r>
                              <a:rPr lang="en-US" sz="1350" b="1" i="1">
                                <a:solidFill>
                                  <a:srgbClr val="FF0000"/>
                                </a:solidFill>
                                <a:latin typeface="Cambria Math" panose="02040503050406030204" pitchFamily="18" charset="0"/>
                              </a:rPr>
                              <m:t>𝒔</m:t>
                            </m:r>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𝒎𝒊𝒏</m:t>
                            </m:r>
                          </m:sub>
                        </m:sSub>
                      </m:oMath>
                    </m:oMathPara>
                  </a14:m>
                  <a:endParaRPr lang="en-US" sz="1350" b="1" dirty="0" err="1"/>
                </a:p>
              </p:txBody>
            </p:sp>
          </mc:Choice>
          <mc:Fallback>
            <p:sp>
              <p:nvSpPr>
                <p:cNvPr id="24" name="TextBox 23">
                  <a:extLst>
                    <a:ext uri="{FF2B5EF4-FFF2-40B4-BE49-F238E27FC236}">
                      <a16:creationId xmlns:a16="http://schemas.microsoft.com/office/drawing/2014/main" id="{5C521DF3-4FD7-4E0F-85A8-EE5D9CD728F2}"/>
                    </a:ext>
                  </a:extLst>
                </p:cNvPr>
                <p:cNvSpPr txBox="1">
                  <a:spLocks noRot="1" noChangeAspect="1" noMove="1" noResize="1" noEditPoints="1" noAdjustHandles="1" noChangeArrowheads="1" noChangeShapeType="1" noTextEdit="1"/>
                </p:cNvSpPr>
                <p:nvPr/>
              </p:nvSpPr>
              <p:spPr>
                <a:xfrm>
                  <a:off x="3687662" y="2619019"/>
                  <a:ext cx="578455" cy="377421"/>
                </a:xfrm>
                <a:prstGeom prst="rect">
                  <a:avLst/>
                </a:prstGeom>
                <a:blipFill>
                  <a:blip r:embed="rId10"/>
                  <a:stretch>
                    <a:fillRect r="-3376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FD68BC9-A13C-4EBB-81B3-75ABC430696C}"/>
                    </a:ext>
                  </a:extLst>
                </p:cNvPr>
                <p:cNvSpPr txBox="1"/>
                <p:nvPr/>
              </p:nvSpPr>
              <p:spPr>
                <a:xfrm>
                  <a:off x="5318178" y="1795874"/>
                  <a:ext cx="393723" cy="2612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m:t>
                        </m:r>
                        <m:sSub>
                          <m:sSubPr>
                            <m:ctrlPr>
                              <a:rPr lang="en-US" sz="1350" b="1" i="1">
                                <a:solidFill>
                                  <a:srgbClr val="FF0000"/>
                                </a:solidFill>
                                <a:latin typeface="Cambria Math" panose="02040503050406030204" pitchFamily="18" charset="0"/>
                                <a:ea typeface="Cambria Math" panose="02040503050406030204" pitchFamily="18" charset="0"/>
                              </a:rPr>
                            </m:ctrlPr>
                          </m:sSubPr>
                          <m:e>
                            <m:r>
                              <a:rPr lang="en-US" sz="1350" b="1" i="1">
                                <a:solidFill>
                                  <a:srgbClr val="FF0000"/>
                                </a:solidFill>
                                <a:latin typeface="Cambria Math" panose="02040503050406030204" pitchFamily="18" charset="0"/>
                                <a:ea typeface="Cambria Math" panose="02040503050406030204" pitchFamily="18" charset="0"/>
                              </a:rPr>
                              <m:t>𝒗</m:t>
                            </m:r>
                          </m:e>
                          <m:sub>
                            <m:r>
                              <a:rPr lang="en-US" sz="1350" b="1" i="1">
                                <a:solidFill>
                                  <a:srgbClr val="FF0000"/>
                                </a:solidFill>
                                <a:latin typeface="Cambria Math" panose="02040503050406030204" pitchFamily="18" charset="0"/>
                                <a:ea typeface="Cambria Math" panose="02040503050406030204" pitchFamily="18" charset="0"/>
                              </a:rPr>
                              <m:t>𝒔</m:t>
                            </m:r>
                          </m:sub>
                        </m:sSub>
                      </m:oMath>
                    </m:oMathPara>
                  </a14:m>
                  <a:endParaRPr lang="en-US" sz="1350" b="1" dirty="0" err="1">
                    <a:solidFill>
                      <a:srgbClr val="FF0000"/>
                    </a:solidFill>
                  </a:endParaRPr>
                </a:p>
              </p:txBody>
            </p:sp>
          </mc:Choice>
          <mc:Fallback>
            <p:sp>
              <p:nvSpPr>
                <p:cNvPr id="25" name="TextBox 24">
                  <a:extLst>
                    <a:ext uri="{FF2B5EF4-FFF2-40B4-BE49-F238E27FC236}">
                      <a16:creationId xmlns:a16="http://schemas.microsoft.com/office/drawing/2014/main" id="{EFD68BC9-A13C-4EBB-81B3-75ABC430696C}"/>
                    </a:ext>
                  </a:extLst>
                </p:cNvPr>
                <p:cNvSpPr txBox="1">
                  <a:spLocks noRot="1" noChangeAspect="1" noMove="1" noResize="1" noEditPoints="1" noAdjustHandles="1" noChangeArrowheads="1" noChangeShapeType="1" noTextEdit="1"/>
                </p:cNvSpPr>
                <p:nvPr/>
              </p:nvSpPr>
              <p:spPr>
                <a:xfrm>
                  <a:off x="5318178" y="1795874"/>
                  <a:ext cx="393723" cy="261291"/>
                </a:xfrm>
                <a:prstGeom prst="rect">
                  <a:avLst/>
                </a:prstGeom>
                <a:blipFill>
                  <a:blip r:embed="rId11"/>
                  <a:stretch>
                    <a:fillRect l="-11321" b="-8824"/>
                  </a:stretch>
                </a:blipFill>
                <a:ln>
                  <a:no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97417D4E-66F8-487C-BB7B-026B57887BE1}"/>
                </a:ext>
              </a:extLst>
            </p:cNvPr>
            <p:cNvSpPr/>
            <p:nvPr/>
          </p:nvSpPr>
          <p:spPr>
            <a:xfrm>
              <a:off x="2946917" y="1598230"/>
              <a:ext cx="70774" cy="70774"/>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27" name="Oval 26">
              <a:extLst>
                <a:ext uri="{FF2B5EF4-FFF2-40B4-BE49-F238E27FC236}">
                  <a16:creationId xmlns:a16="http://schemas.microsoft.com/office/drawing/2014/main" id="{ED655255-E807-4BA6-804F-A42BA4B9F955}"/>
                </a:ext>
              </a:extLst>
            </p:cNvPr>
            <p:cNvSpPr/>
            <p:nvPr/>
          </p:nvSpPr>
          <p:spPr>
            <a:xfrm>
              <a:off x="2939515" y="1883799"/>
              <a:ext cx="70774" cy="70774"/>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A0C7E88-E5A3-47EA-83B8-38C384FFEF93}"/>
                    </a:ext>
                  </a:extLst>
                </p:cNvPr>
                <p:cNvSpPr txBox="1"/>
                <p:nvPr/>
              </p:nvSpPr>
              <p:spPr>
                <a:xfrm>
                  <a:off x="2666037" y="1853047"/>
                  <a:ext cx="578455" cy="31935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𝒗</m:t>
                            </m:r>
                          </m:e>
                          <m:sub>
                            <m:r>
                              <a:rPr lang="en-US" sz="1050" b="1" i="1">
                                <a:solidFill>
                                  <a:srgbClr val="FF0000"/>
                                </a:solidFill>
                                <a:latin typeface="Cambria Math" panose="02040503050406030204" pitchFamily="18" charset="0"/>
                              </a:rPr>
                              <m:t>𝒏</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𝒎𝒊𝒏</m:t>
                            </m:r>
                          </m:sub>
                        </m:sSub>
                      </m:oMath>
                    </m:oMathPara>
                  </a14:m>
                  <a:endParaRPr lang="en-US" sz="1050" b="1" dirty="0" err="1"/>
                </a:p>
              </p:txBody>
            </p:sp>
          </mc:Choice>
          <mc:Fallback>
            <p:sp>
              <p:nvSpPr>
                <p:cNvPr id="28" name="TextBox 27">
                  <a:extLst>
                    <a:ext uri="{FF2B5EF4-FFF2-40B4-BE49-F238E27FC236}">
                      <a16:creationId xmlns:a16="http://schemas.microsoft.com/office/drawing/2014/main" id="{8A0C7E88-E5A3-47EA-83B8-38C384FFEF93}"/>
                    </a:ext>
                  </a:extLst>
                </p:cNvPr>
                <p:cNvSpPr txBox="1">
                  <a:spLocks noRot="1" noChangeAspect="1" noMove="1" noResize="1" noEditPoints="1" noAdjustHandles="1" noChangeArrowheads="1" noChangeShapeType="1" noTextEdit="1"/>
                </p:cNvSpPr>
                <p:nvPr/>
              </p:nvSpPr>
              <p:spPr>
                <a:xfrm>
                  <a:off x="2666037" y="1853047"/>
                  <a:ext cx="578455" cy="319357"/>
                </a:xfrm>
                <a:prstGeom prst="rect">
                  <a:avLst/>
                </a:prstGeom>
                <a:blipFill>
                  <a:blip r:embed="rId12"/>
                  <a:stretch>
                    <a:fillRect r="-1298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F5001BF-89E4-4CA9-AE54-4534D81F56B1}"/>
                    </a:ext>
                  </a:extLst>
                </p:cNvPr>
                <p:cNvSpPr txBox="1"/>
                <p:nvPr/>
              </p:nvSpPr>
              <p:spPr>
                <a:xfrm>
                  <a:off x="2640329" y="1315021"/>
                  <a:ext cx="578455" cy="319357"/>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𝒗</m:t>
                            </m:r>
                          </m:e>
                          <m:sub>
                            <m:r>
                              <a:rPr lang="en-US" sz="1050" b="1" i="1">
                                <a:solidFill>
                                  <a:srgbClr val="FF0000"/>
                                </a:solidFill>
                                <a:latin typeface="Cambria Math" panose="02040503050406030204" pitchFamily="18" charset="0"/>
                              </a:rPr>
                              <m:t>𝒏</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𝒎𝒂𝒙</m:t>
                            </m:r>
                          </m:sub>
                        </m:sSub>
                      </m:oMath>
                    </m:oMathPara>
                  </a14:m>
                  <a:endParaRPr lang="en-US" sz="1050" b="1" dirty="0" err="1"/>
                </a:p>
              </p:txBody>
            </p:sp>
          </mc:Choice>
          <mc:Fallback>
            <p:sp>
              <p:nvSpPr>
                <p:cNvPr id="29" name="TextBox 28">
                  <a:extLst>
                    <a:ext uri="{FF2B5EF4-FFF2-40B4-BE49-F238E27FC236}">
                      <a16:creationId xmlns:a16="http://schemas.microsoft.com/office/drawing/2014/main" id="{BF5001BF-89E4-4CA9-AE54-4534D81F56B1}"/>
                    </a:ext>
                  </a:extLst>
                </p:cNvPr>
                <p:cNvSpPr txBox="1">
                  <a:spLocks noRot="1" noChangeAspect="1" noMove="1" noResize="1" noEditPoints="1" noAdjustHandles="1" noChangeArrowheads="1" noChangeShapeType="1" noTextEdit="1"/>
                </p:cNvSpPr>
                <p:nvPr/>
              </p:nvSpPr>
              <p:spPr>
                <a:xfrm>
                  <a:off x="2640329" y="1315021"/>
                  <a:ext cx="578455" cy="319357"/>
                </a:xfrm>
                <a:prstGeom prst="rect">
                  <a:avLst/>
                </a:prstGeom>
                <a:blipFill>
                  <a:blip r:embed="rId13"/>
                  <a:stretch>
                    <a:fillRect r="-12821"/>
                  </a:stretch>
                </a:blipFill>
                <a:ln>
                  <a:noFill/>
                </a:ln>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56C997E3-5C82-4CF1-9E1C-6ED633D65A79}"/>
                </a:ext>
              </a:extLst>
            </p:cNvPr>
            <p:cNvCxnSpPr>
              <a:cxnSpLocks/>
            </p:cNvCxnSpPr>
            <p:nvPr/>
          </p:nvCxnSpPr>
          <p:spPr>
            <a:xfrm flipV="1">
              <a:off x="4082166" y="2744844"/>
              <a:ext cx="1173361" cy="385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95C120-3159-441A-9570-EA3C9136898F}"/>
                </a:ext>
              </a:extLst>
            </p:cNvPr>
            <p:cNvCxnSpPr>
              <a:cxnSpLocks/>
            </p:cNvCxnSpPr>
            <p:nvPr/>
          </p:nvCxnSpPr>
          <p:spPr>
            <a:xfrm>
              <a:off x="3009674" y="1631666"/>
              <a:ext cx="4696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C326D40-AD9A-49E1-813E-B4F741F2C5FB}"/>
                </a:ext>
              </a:extLst>
            </p:cNvPr>
            <p:cNvCxnSpPr/>
            <p:nvPr/>
          </p:nvCxnSpPr>
          <p:spPr>
            <a:xfrm>
              <a:off x="3471170" y="1622799"/>
              <a:ext cx="0" cy="29147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D4DA808-3B2A-42B0-AB46-59F07B72D4BB}"/>
                    </a:ext>
                  </a:extLst>
                </p:cNvPr>
                <p:cNvSpPr txBox="1"/>
                <p:nvPr/>
              </p:nvSpPr>
              <p:spPr>
                <a:xfrm>
                  <a:off x="3509587" y="1737571"/>
                  <a:ext cx="415327" cy="26129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m:t>
                        </m:r>
                        <m:sSub>
                          <m:sSubPr>
                            <m:ctrlPr>
                              <a:rPr lang="en-US" sz="1350" b="1" i="1">
                                <a:solidFill>
                                  <a:srgbClr val="FF0000"/>
                                </a:solidFill>
                                <a:latin typeface="Cambria Math" panose="02040503050406030204" pitchFamily="18" charset="0"/>
                                <a:ea typeface="Cambria Math" panose="02040503050406030204" pitchFamily="18" charset="0"/>
                              </a:rPr>
                            </m:ctrlPr>
                          </m:sSubPr>
                          <m:e>
                            <m:r>
                              <a:rPr lang="en-US" sz="1350" b="1" i="1">
                                <a:solidFill>
                                  <a:srgbClr val="FF0000"/>
                                </a:solidFill>
                                <a:latin typeface="Cambria Math" panose="02040503050406030204" pitchFamily="18" charset="0"/>
                                <a:ea typeface="Cambria Math" panose="02040503050406030204" pitchFamily="18" charset="0"/>
                              </a:rPr>
                              <m:t>𝒗</m:t>
                            </m:r>
                          </m:e>
                          <m:sub>
                            <m:r>
                              <a:rPr lang="en-US" sz="1350" b="1" i="1">
                                <a:solidFill>
                                  <a:srgbClr val="FF0000"/>
                                </a:solidFill>
                                <a:latin typeface="Cambria Math" panose="02040503050406030204" pitchFamily="18" charset="0"/>
                                <a:ea typeface="Cambria Math" panose="02040503050406030204" pitchFamily="18" charset="0"/>
                              </a:rPr>
                              <m:t>𝒏</m:t>
                            </m:r>
                          </m:sub>
                        </m:sSub>
                      </m:oMath>
                    </m:oMathPara>
                  </a14:m>
                  <a:endParaRPr lang="en-US" sz="1350" b="1" dirty="0" err="1">
                    <a:solidFill>
                      <a:srgbClr val="FF0000"/>
                    </a:solidFill>
                  </a:endParaRPr>
                </a:p>
              </p:txBody>
            </p:sp>
          </mc:Choice>
          <mc:Fallback>
            <p:sp>
              <p:nvSpPr>
                <p:cNvPr id="33" name="TextBox 32">
                  <a:extLst>
                    <a:ext uri="{FF2B5EF4-FFF2-40B4-BE49-F238E27FC236}">
                      <a16:creationId xmlns:a16="http://schemas.microsoft.com/office/drawing/2014/main" id="{BD4DA808-3B2A-42B0-AB46-59F07B72D4BB}"/>
                    </a:ext>
                  </a:extLst>
                </p:cNvPr>
                <p:cNvSpPr txBox="1">
                  <a:spLocks noRot="1" noChangeAspect="1" noMove="1" noResize="1" noEditPoints="1" noAdjustHandles="1" noChangeArrowheads="1" noChangeShapeType="1" noTextEdit="1"/>
                </p:cNvSpPr>
                <p:nvPr/>
              </p:nvSpPr>
              <p:spPr>
                <a:xfrm>
                  <a:off x="3509587" y="1737571"/>
                  <a:ext cx="415327" cy="261291"/>
                </a:xfrm>
                <a:prstGeom prst="rect">
                  <a:avLst/>
                </a:prstGeom>
                <a:blipFill>
                  <a:blip r:embed="rId14"/>
                  <a:stretch>
                    <a:fillRect l="-10909" r="-1818" b="-8824"/>
                  </a:stretch>
                </a:blipFill>
                <a:ln>
                  <a:noFill/>
                </a:ln>
              </p:spPr>
              <p:txBody>
                <a:bodyPr/>
                <a:lstStyle/>
                <a:p>
                  <a:r>
                    <a:rPr lang="en-US">
                      <a:noFill/>
                    </a:rPr>
                    <a:t> </a:t>
                  </a:r>
                </a:p>
              </p:txBody>
            </p:sp>
          </mc:Fallback>
        </mc:AlternateContent>
      </p:grpSp>
      <p:cxnSp>
        <p:nvCxnSpPr>
          <p:cNvPr id="34" name="Đường nối Thẳng 8">
            <a:extLst>
              <a:ext uri="{FF2B5EF4-FFF2-40B4-BE49-F238E27FC236}">
                <a16:creationId xmlns:a16="http://schemas.microsoft.com/office/drawing/2014/main" id="{FD6D4DD3-F801-496D-A63C-BC2A2874EFC6}"/>
              </a:ext>
            </a:extLst>
          </p:cNvPr>
          <p:cNvCxnSpPr>
            <a:cxnSpLocks/>
          </p:cNvCxnSpPr>
          <p:nvPr/>
        </p:nvCxnSpPr>
        <p:spPr>
          <a:xfrm>
            <a:off x="4450696" y="2063769"/>
            <a:ext cx="75318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6" name="Hộp Văn bản 29">
            <a:extLst>
              <a:ext uri="{FF2B5EF4-FFF2-40B4-BE49-F238E27FC236}">
                <a16:creationId xmlns:a16="http://schemas.microsoft.com/office/drawing/2014/main" id="{33135727-1154-41A1-B8AF-BA05ACE7144B}"/>
              </a:ext>
            </a:extLst>
          </p:cNvPr>
          <p:cNvSpPr txBox="1"/>
          <p:nvPr/>
        </p:nvSpPr>
        <p:spPr>
          <a:xfrm>
            <a:off x="3849770" y="1201273"/>
            <a:ext cx="2775119"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Tính toán trên Matlab</a:t>
            </a:r>
          </a:p>
        </p:txBody>
      </p:sp>
      <mc:AlternateContent xmlns:mc="http://schemas.openxmlformats.org/markup-compatibility/2006">
        <mc:Choice xmlns:a14="http://schemas.microsoft.com/office/drawing/2010/main" Requires="a14">
          <p:sp>
            <p:nvSpPr>
              <p:cNvPr id="37" name="Hình chữ nhật 32">
                <a:extLst>
                  <a:ext uri="{FF2B5EF4-FFF2-40B4-BE49-F238E27FC236}">
                    <a16:creationId xmlns:a16="http://schemas.microsoft.com/office/drawing/2014/main" id="{586EE07F-113E-45E7-A925-C8112E2FE6C7}"/>
                  </a:ext>
                </a:extLst>
              </p:cNvPr>
              <p:cNvSpPr/>
              <p:nvPr/>
            </p:nvSpPr>
            <p:spPr>
              <a:xfrm>
                <a:off x="1279071" y="5123663"/>
                <a:ext cx="320151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𝑆𝑁𝑅</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𝑑𝐵</m:t>
                              </m:r>
                            </m:e>
                          </m:d>
                          <m:r>
                            <a:rPr lang="en-US">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a:latin typeface="Cambria Math" panose="02040503050406030204" pitchFamily="18" charset="0"/>
                                </a:rPr>
                                <m:t>10</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𝑠𝑖𝑔𝑛𝑎𝑙</m:t>
                                  </m:r>
                                </m:sub>
                              </m:sSub>
                            </m:num>
                            <m:den>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𝑛𝑜𝑖𝑠𝑒</m:t>
                                  </m:r>
                                </m:sub>
                              </m:sSub>
                            </m:den>
                          </m:f>
                        </m:e>
                      </m:d>
                    </m:oMath>
                  </m:oMathPara>
                </a14:m>
                <a:endParaRPr lang="en-US">
                  <a:latin typeface="Arial" panose="020B0604020202020204" pitchFamily="34" charset="0"/>
                  <a:cs typeface="Arial" panose="020B0604020202020204" pitchFamily="34" charset="0"/>
                </a:endParaRPr>
              </a:p>
            </p:txBody>
          </p:sp>
        </mc:Choice>
        <mc:Fallback>
          <p:sp>
            <p:nvSpPr>
              <p:cNvPr id="37" name="Hình chữ nhật 32">
                <a:extLst>
                  <a:ext uri="{FF2B5EF4-FFF2-40B4-BE49-F238E27FC236}">
                    <a16:creationId xmlns:a16="http://schemas.microsoft.com/office/drawing/2014/main" id="{586EE07F-113E-45E7-A925-C8112E2FE6C7}"/>
                  </a:ext>
                </a:extLst>
              </p:cNvPr>
              <p:cNvSpPr>
                <a:spLocks noRot="1" noChangeAspect="1" noMove="1" noResize="1" noEditPoints="1" noAdjustHandles="1" noChangeArrowheads="1" noChangeShapeType="1" noTextEdit="1"/>
              </p:cNvSpPr>
              <p:nvPr/>
            </p:nvSpPr>
            <p:spPr>
              <a:xfrm>
                <a:off x="1279071" y="5123663"/>
                <a:ext cx="3201517" cy="71468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Hộp Văn bản 38">
                <a:extLst>
                  <a:ext uri="{FF2B5EF4-FFF2-40B4-BE49-F238E27FC236}">
                    <a16:creationId xmlns:a16="http://schemas.microsoft.com/office/drawing/2014/main" id="{B2369B29-7B2A-4A66-820C-91C96B69BC7A}"/>
                  </a:ext>
                </a:extLst>
              </p:cNvPr>
              <p:cNvSpPr txBox="1"/>
              <p:nvPr/>
            </p:nvSpPr>
            <p:spPr>
              <a:xfrm>
                <a:off x="1279071" y="4028013"/>
                <a:ext cx="531408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Biên độ tín hiệu EMG: </a:t>
                </a:r>
                <a14:m>
                  <m:oMath xmlns:m="http://schemas.openxmlformats.org/officeDocument/2006/math">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𝒔</m:t>
                        </m:r>
                      </m:sub>
                    </m:sSub>
                  </m:oMath>
                </a14:m>
                <a:r>
                  <a:rPr lang="en-US" b="1" dirty="0">
                    <a:solidFill>
                      <a:srgbClr val="FF0000"/>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𝒔</m:t>
                        </m:r>
                        <m:r>
                          <a:rPr lang="en-US" b="1" i="1">
                            <a:latin typeface="Cambria Math" panose="02040503050406030204" pitchFamily="18" charset="0"/>
                          </a:rPr>
                          <m:t>−</m:t>
                        </m:r>
                        <m:r>
                          <a:rPr lang="en-US" b="1" i="1">
                            <a:latin typeface="Cambria Math" panose="02040503050406030204" pitchFamily="18" charset="0"/>
                          </a:rPr>
                          <m:t>𝒎𝒂𝒙</m:t>
                        </m:r>
                      </m:sub>
                    </m:sSub>
                  </m:oMath>
                </a14:m>
                <a:r>
                  <a:rPr lang="en-US" b="1" dirty="0">
                    <a:latin typeface="Arial" panose="020B0604020202020204" pitchFamily="34" charset="0"/>
                    <a:cs typeface="Arial" panose="020B0604020202020204" pitchFamily="34" charset="0"/>
                  </a:rPr>
                  <a:t>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𝒔</m:t>
                        </m:r>
                        <m:r>
                          <a:rPr lang="en-US" b="1" i="1">
                            <a:latin typeface="Cambria Math" panose="02040503050406030204" pitchFamily="18" charset="0"/>
                          </a:rPr>
                          <m:t>−</m:t>
                        </m:r>
                        <m:r>
                          <a:rPr lang="en-US" b="1" i="1">
                            <a:latin typeface="Cambria Math" panose="02040503050406030204" pitchFamily="18" charset="0"/>
                          </a:rPr>
                          <m:t>𝒎𝒊𝒏</m:t>
                        </m:r>
                      </m:sub>
                    </m:sSub>
                  </m:oMath>
                </a14:m>
                <a:r>
                  <a:rPr lang="en-US" b="1"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(mV)</a:t>
                </a:r>
                <a:endParaRPr lang="en-US" dirty="0" err="1">
                  <a:latin typeface="Arial" panose="020B0604020202020204" pitchFamily="34" charset="0"/>
                  <a:cs typeface="Arial" panose="020B0604020202020204" pitchFamily="34" charset="0"/>
                </a:endParaRPr>
              </a:p>
            </p:txBody>
          </p:sp>
        </mc:Choice>
        <mc:Fallback>
          <p:sp>
            <p:nvSpPr>
              <p:cNvPr id="38" name="Hộp Văn bản 38">
                <a:extLst>
                  <a:ext uri="{FF2B5EF4-FFF2-40B4-BE49-F238E27FC236}">
                    <a16:creationId xmlns:a16="http://schemas.microsoft.com/office/drawing/2014/main" id="{B2369B29-7B2A-4A66-820C-91C96B69BC7A}"/>
                  </a:ext>
                </a:extLst>
              </p:cNvPr>
              <p:cNvSpPr txBox="1">
                <a:spLocks noRot="1" noChangeAspect="1" noMove="1" noResize="1" noEditPoints="1" noAdjustHandles="1" noChangeArrowheads="1" noChangeShapeType="1" noTextEdit="1"/>
              </p:cNvSpPr>
              <p:nvPr/>
            </p:nvSpPr>
            <p:spPr>
              <a:xfrm>
                <a:off x="1279071" y="4028013"/>
                <a:ext cx="5314083" cy="369332"/>
              </a:xfrm>
              <a:prstGeom prst="rect">
                <a:avLst/>
              </a:prstGeom>
              <a:blipFill>
                <a:blip r:embed="rId16"/>
                <a:stretch>
                  <a:fillRect l="-1032" t="-10000" r="-115"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Hộp Văn bản 56">
                <a:extLst>
                  <a:ext uri="{FF2B5EF4-FFF2-40B4-BE49-F238E27FC236}">
                    <a16:creationId xmlns:a16="http://schemas.microsoft.com/office/drawing/2014/main" id="{92FA4D31-F951-46E2-BB2A-D062BD36C8B4}"/>
                  </a:ext>
                </a:extLst>
              </p:cNvPr>
              <p:cNvSpPr txBox="1"/>
              <p:nvPr/>
            </p:nvSpPr>
            <p:spPr>
              <a:xfrm>
                <a:off x="1279071" y="4585980"/>
                <a:ext cx="452700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Biên độ nhiễu</a:t>
                </a:r>
                <a:r>
                  <a:rPr lang="en-US"/>
                  <a:t>: </a:t>
                </a:r>
                <a14:m>
                  <m:oMath xmlns:m="http://schemas.openxmlformats.org/officeDocument/2006/math">
                    <m:r>
                      <a:rPr lang="en-US"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𝒏</m:t>
                        </m:r>
                      </m:sub>
                    </m:sSub>
                  </m:oMath>
                </a14:m>
                <a:r>
                  <a:rPr lang="en-US" b="1" dirty="0">
                    <a:solidFill>
                      <a:srgbClr val="FF0000"/>
                    </a:solidFill>
                  </a:rPr>
                  <a:t> </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𝒎𝒂𝒙</m:t>
                        </m:r>
                      </m:sub>
                    </m:sSub>
                  </m:oMath>
                </a14:m>
                <a:r>
                  <a:rPr lang="en-US" b="1" dirty="0"/>
                  <a:t> -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𝒎𝒊𝒏</m:t>
                        </m:r>
                      </m:sub>
                    </m:sSub>
                  </m:oMath>
                </a14:m>
                <a:r>
                  <a:rPr lang="en-US" b="1" dirty="0"/>
                  <a:t> </a:t>
                </a:r>
                <a:r>
                  <a:rPr lang="en-US"/>
                  <a:t>(</a:t>
                </a:r>
                <a:r>
                  <a:rPr lang="en-US">
                    <a:latin typeface="Arial" panose="020B0604020202020204" pitchFamily="34" charset="0"/>
                    <a:cs typeface="Arial" panose="020B0604020202020204" pitchFamily="34" charset="0"/>
                  </a:rPr>
                  <a:t>mV</a:t>
                </a:r>
                <a:r>
                  <a:rPr lang="en-US"/>
                  <a:t>)</a:t>
                </a:r>
                <a:endParaRPr lang="en-US" dirty="0" err="1"/>
              </a:p>
            </p:txBody>
          </p:sp>
        </mc:Choice>
        <mc:Fallback>
          <p:sp>
            <p:nvSpPr>
              <p:cNvPr id="39" name="Hộp Văn bản 56">
                <a:extLst>
                  <a:ext uri="{FF2B5EF4-FFF2-40B4-BE49-F238E27FC236}">
                    <a16:creationId xmlns:a16="http://schemas.microsoft.com/office/drawing/2014/main" id="{92FA4D31-F951-46E2-BB2A-D062BD36C8B4}"/>
                  </a:ext>
                </a:extLst>
              </p:cNvPr>
              <p:cNvSpPr txBox="1">
                <a:spLocks noRot="1" noChangeAspect="1" noMove="1" noResize="1" noEditPoints="1" noAdjustHandles="1" noChangeArrowheads="1" noChangeShapeType="1" noTextEdit="1"/>
              </p:cNvSpPr>
              <p:nvPr/>
            </p:nvSpPr>
            <p:spPr>
              <a:xfrm>
                <a:off x="1279071" y="4585980"/>
                <a:ext cx="4527009" cy="369332"/>
              </a:xfrm>
              <a:prstGeom prst="rect">
                <a:avLst/>
              </a:prstGeom>
              <a:blipFill>
                <a:blip r:embed="rId17"/>
                <a:stretch>
                  <a:fillRect l="-1213" t="-9836" r="-674"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Hình chữ nhật 39">
                <a:extLst>
                  <a:ext uri="{FF2B5EF4-FFF2-40B4-BE49-F238E27FC236}">
                    <a16:creationId xmlns:a16="http://schemas.microsoft.com/office/drawing/2014/main" id="{ABCD9812-9E3D-4ECC-8683-A69CF6DD7571}"/>
                  </a:ext>
                </a:extLst>
              </p:cNvPr>
              <p:cNvSpPr/>
              <p:nvPr/>
            </p:nvSpPr>
            <p:spPr>
              <a:xfrm>
                <a:off x="4763868" y="5101869"/>
                <a:ext cx="1765868" cy="707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𝑥𝑦</m:t>
                          </m:r>
                        </m:sub>
                      </m:sSub>
                      <m:r>
                        <a:rPr lang="en-US">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a:rPr lang="en-US" i="1">
                                  <a:latin typeface="Cambria Math" panose="02040503050406030204" pitchFamily="18" charset="0"/>
                                </a:rPr>
                                <m:t>𝐶𝑜𝑣</m:t>
                              </m:r>
                              <m:r>
                                <a:rPr lang="en-US">
                                  <a:latin typeface="Cambria Math" panose="02040503050406030204" pitchFamily="18" charset="0"/>
                                </a:rPr>
                                <m:t>(</m:t>
                              </m:r>
                              <m:r>
                                <a:rPr lang="en-US" i="1">
                                  <a:latin typeface="Cambria Math" panose="02040503050406030204" pitchFamily="18" charset="0"/>
                                </a:rPr>
                                <m:t>𝑥</m:t>
                              </m:r>
                              <m:r>
                                <a:rPr lang="en-US">
                                  <a:latin typeface="Cambria Math" panose="02040503050406030204" pitchFamily="18" charset="0"/>
                                </a:rPr>
                                <m:t>,</m:t>
                              </m:r>
                              <m:r>
                                <a:rPr lang="en-US" i="1">
                                  <a:latin typeface="Cambria Math" panose="02040503050406030204" pitchFamily="18" charset="0"/>
                                </a:rPr>
                                <m:t>𝑦</m:t>
                              </m:r>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den>
                      </m:f>
                    </m:oMath>
                  </m:oMathPara>
                </a14:m>
                <a:endParaRPr lang="en-US"/>
              </a:p>
            </p:txBody>
          </p:sp>
        </mc:Choice>
        <mc:Fallback>
          <p:sp>
            <p:nvSpPr>
              <p:cNvPr id="40" name="Hình chữ nhật 39">
                <a:extLst>
                  <a:ext uri="{FF2B5EF4-FFF2-40B4-BE49-F238E27FC236}">
                    <a16:creationId xmlns:a16="http://schemas.microsoft.com/office/drawing/2014/main" id="{ABCD9812-9E3D-4ECC-8683-A69CF6DD7571}"/>
                  </a:ext>
                </a:extLst>
              </p:cNvPr>
              <p:cNvSpPr>
                <a:spLocks noRot="1" noChangeAspect="1" noMove="1" noResize="1" noEditPoints="1" noAdjustHandles="1" noChangeArrowheads="1" noChangeShapeType="1" noTextEdit="1"/>
              </p:cNvSpPr>
              <p:nvPr/>
            </p:nvSpPr>
            <p:spPr>
              <a:xfrm>
                <a:off x="4763868" y="5101869"/>
                <a:ext cx="1765868" cy="707630"/>
              </a:xfrm>
              <a:prstGeom prst="rect">
                <a:avLst/>
              </a:prstGeom>
              <a:blipFill>
                <a:blip r:embed="rId18"/>
                <a:stretch>
                  <a:fillRect/>
                </a:stretch>
              </a:blipFill>
            </p:spPr>
            <p:txBody>
              <a:bodyPr/>
              <a:lstStyle/>
              <a:p>
                <a:r>
                  <a:rPr lang="en-US">
                    <a:noFill/>
                  </a:rPr>
                  <a:t> </a:t>
                </a:r>
              </a:p>
            </p:txBody>
          </p:sp>
        </mc:Fallback>
      </mc:AlternateContent>
      <p:sp>
        <p:nvSpPr>
          <p:cNvPr id="41" name="Hình chữ nhật 40">
            <a:extLst>
              <a:ext uri="{FF2B5EF4-FFF2-40B4-BE49-F238E27FC236}">
                <a16:creationId xmlns:a16="http://schemas.microsoft.com/office/drawing/2014/main" id="{DE379AB6-E7C3-4D4E-A411-B09F25BFA019}"/>
              </a:ext>
            </a:extLst>
          </p:cNvPr>
          <p:cNvSpPr/>
          <p:nvPr/>
        </p:nvSpPr>
        <p:spPr>
          <a:xfrm>
            <a:off x="1279071" y="6027966"/>
            <a:ext cx="7475792" cy="507831"/>
          </a:xfrm>
          <a:prstGeom prst="rect">
            <a:avLst/>
          </a:prstGeom>
        </p:spPr>
        <p:txBody>
          <a:bodyPr wrap="square">
            <a:spAutoFit/>
          </a:bodyPr>
          <a:lstStyle/>
          <a:p>
            <a:pPr algn="just">
              <a:spcBef>
                <a:spcPts val="300"/>
              </a:spcBef>
              <a:spcAft>
                <a:spcPts val="300"/>
              </a:spcAft>
            </a:pPr>
            <a:r>
              <a:rPr lang="en-US" sz="1100" kern="100">
                <a:solidFill>
                  <a:srgbClr val="000000"/>
                </a:solidFill>
                <a:latin typeface="Arial" panose="020B0604020202020204" pitchFamily="34" charset="0"/>
                <a:ea typeface="Calibri" panose="020F0502020204030204" pitchFamily="34" charset="0"/>
                <a:cs typeface="Arial" panose="020B0604020202020204" pitchFamily="34" charset="0"/>
                <a:hlinkClick r:id="rId19"/>
              </a:rPr>
              <a:t>https://searchnetworking.techtarget.com/definition/signal-to-noise-ratio</a:t>
            </a:r>
            <a:endParaRPr lang="en-US" sz="1100" kern="100">
              <a:solidFill>
                <a:srgbClr val="000000"/>
              </a:solidFill>
              <a:latin typeface="Arial" panose="020B0604020202020204" pitchFamily="34" charset="0"/>
              <a:ea typeface="Calibri" panose="020F0502020204030204" pitchFamily="34" charset="0"/>
              <a:cs typeface="Arial" panose="020B0604020202020204" pitchFamily="34" charset="0"/>
            </a:endParaRPr>
          </a:p>
          <a:p>
            <a:pPr algn="just">
              <a:spcBef>
                <a:spcPts val="300"/>
              </a:spcBef>
              <a:spcAft>
                <a:spcPts val="300"/>
              </a:spcAft>
            </a:pPr>
            <a:r>
              <a:rPr lang="en-US" sz="1100">
                <a:latin typeface="Arial" panose="020B0604020202020204" pitchFamily="34" charset="0"/>
                <a:cs typeface="Arial" panose="020B0604020202020204" pitchFamily="34" charset="0"/>
                <a:hlinkClick r:id="rId20"/>
              </a:rPr>
              <a:t>https://www.statisticshowto.com/probability-and-statistics/correlation-coefficient-formula/</a:t>
            </a:r>
            <a:endParaRPr lang="en-US" sz="1100" kern="100">
              <a:latin typeface="Arial" panose="020B0604020202020204" pitchFamily="34" charset="0"/>
              <a:ea typeface="Calibri" panose="020F0502020204030204" pitchFamily="34" charset="0"/>
              <a:cs typeface="Arial" panose="020B0604020202020204" pitchFamily="34" charset="0"/>
            </a:endParaRPr>
          </a:p>
        </p:txBody>
      </p:sp>
      <p:sp>
        <p:nvSpPr>
          <p:cNvPr id="42" name="Title 4">
            <a:extLst>
              <a:ext uri="{FF2B5EF4-FFF2-40B4-BE49-F238E27FC236}">
                <a16:creationId xmlns:a16="http://schemas.microsoft.com/office/drawing/2014/main" id="{1382FDED-8114-4932-84C1-80A226B6AE74}"/>
              </a:ext>
            </a:extLst>
          </p:cNvPr>
          <p:cNvSpPr>
            <a:spLocks noGrp="1"/>
          </p:cNvSpPr>
          <p:nvPr>
            <p:ph type="title"/>
          </p:nvPr>
        </p:nvSpPr>
        <p:spPr>
          <a:xfrm>
            <a:off x="219075" y="191259"/>
            <a:ext cx="10693854" cy="754842"/>
          </a:xfrm>
        </p:spPr>
        <p:txBody>
          <a:bodyPr/>
          <a:lstStyle/>
          <a:p>
            <a:r>
              <a:rPr lang="en-US"/>
              <a:t>Kết quả thí nghiệm đo bằng mạch EMG</a:t>
            </a:r>
          </a:p>
        </p:txBody>
      </p:sp>
    </p:spTree>
    <p:extLst>
      <p:ext uri="{BB962C8B-B14F-4D97-AF65-F5344CB8AC3E}">
        <p14:creationId xmlns:p14="http://schemas.microsoft.com/office/powerpoint/2010/main" val="24120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08A229-D0F3-4EFB-9846-3DB94E14F44F}"/>
              </a:ext>
            </a:extLst>
          </p:cNvPr>
          <p:cNvSpPr>
            <a:spLocks noGrp="1"/>
          </p:cNvSpPr>
          <p:nvPr>
            <p:ph type="sldNum" sz="quarter" idx="12"/>
          </p:nvPr>
        </p:nvSpPr>
        <p:spPr/>
        <p:txBody>
          <a:bodyPr/>
          <a:lstStyle/>
          <a:p>
            <a:fld id="{FFBF3AD2-CB26-4B02-BEB9-3D59151808E6}" type="slidenum">
              <a:rPr lang="en-US" smtClean="0"/>
              <a:t>19</a:t>
            </a:fld>
            <a:endParaRPr lang="en-US"/>
          </a:p>
        </p:txBody>
      </p:sp>
      <p:sp>
        <p:nvSpPr>
          <p:cNvPr id="5" name="Title 4">
            <a:extLst>
              <a:ext uri="{FF2B5EF4-FFF2-40B4-BE49-F238E27FC236}">
                <a16:creationId xmlns:a16="http://schemas.microsoft.com/office/drawing/2014/main" id="{6624C14A-8B01-43C8-B18C-6F7179E984BC}"/>
              </a:ext>
            </a:extLst>
          </p:cNvPr>
          <p:cNvSpPr>
            <a:spLocks noGrp="1"/>
          </p:cNvSpPr>
          <p:nvPr>
            <p:ph type="title"/>
          </p:nvPr>
        </p:nvSpPr>
        <p:spPr/>
        <p:txBody>
          <a:bodyPr/>
          <a:lstStyle/>
          <a:p>
            <a:r>
              <a:rPr lang="en-US"/>
              <a:t>Kết quả thí nghiệm đo bằng mạch EMG</a:t>
            </a:r>
          </a:p>
        </p:txBody>
      </p:sp>
      <p:graphicFrame>
        <p:nvGraphicFramePr>
          <p:cNvPr id="6" name="Bảng 6">
            <a:extLst>
              <a:ext uri="{FF2B5EF4-FFF2-40B4-BE49-F238E27FC236}">
                <a16:creationId xmlns:a16="http://schemas.microsoft.com/office/drawing/2014/main" id="{D1D6CE8C-D39C-40BE-B3B1-5123F30ABBC9}"/>
              </a:ext>
            </a:extLst>
          </p:cNvPr>
          <p:cNvGraphicFramePr>
            <a:graphicFrameLocks noGrp="1"/>
          </p:cNvGraphicFramePr>
          <p:nvPr>
            <p:extLst>
              <p:ext uri="{D42A27DB-BD31-4B8C-83A1-F6EECF244321}">
                <p14:modId xmlns:p14="http://schemas.microsoft.com/office/powerpoint/2010/main" val="525067115"/>
              </p:ext>
            </p:extLst>
          </p:nvPr>
        </p:nvGraphicFramePr>
        <p:xfrm>
          <a:off x="718458" y="1843648"/>
          <a:ext cx="10217334" cy="4455279"/>
        </p:xfrm>
        <a:graphic>
          <a:graphicData uri="http://schemas.openxmlformats.org/drawingml/2006/table">
            <a:tbl>
              <a:tblPr firstRow="1" bandRow="1">
                <a:tableStyleId>{F5AB1C69-6EDB-4FF4-983F-18BD219EF322}</a:tableStyleId>
              </a:tblPr>
              <a:tblGrid>
                <a:gridCol w="1274780">
                  <a:extLst>
                    <a:ext uri="{9D8B030D-6E8A-4147-A177-3AD203B41FA5}">
                      <a16:colId xmlns:a16="http://schemas.microsoft.com/office/drawing/2014/main" val="171720319"/>
                    </a:ext>
                  </a:extLst>
                </a:gridCol>
                <a:gridCol w="1238644">
                  <a:extLst>
                    <a:ext uri="{9D8B030D-6E8A-4147-A177-3AD203B41FA5}">
                      <a16:colId xmlns:a16="http://schemas.microsoft.com/office/drawing/2014/main" val="3714119180"/>
                    </a:ext>
                  </a:extLst>
                </a:gridCol>
                <a:gridCol w="855990">
                  <a:extLst>
                    <a:ext uri="{9D8B030D-6E8A-4147-A177-3AD203B41FA5}">
                      <a16:colId xmlns:a16="http://schemas.microsoft.com/office/drawing/2014/main" val="1657651333"/>
                    </a:ext>
                  </a:extLst>
                </a:gridCol>
                <a:gridCol w="855990">
                  <a:extLst>
                    <a:ext uri="{9D8B030D-6E8A-4147-A177-3AD203B41FA5}">
                      <a16:colId xmlns:a16="http://schemas.microsoft.com/office/drawing/2014/main" val="1109554859"/>
                    </a:ext>
                  </a:extLst>
                </a:gridCol>
                <a:gridCol w="855990">
                  <a:extLst>
                    <a:ext uri="{9D8B030D-6E8A-4147-A177-3AD203B41FA5}">
                      <a16:colId xmlns:a16="http://schemas.microsoft.com/office/drawing/2014/main" val="1077132089"/>
                    </a:ext>
                  </a:extLst>
                </a:gridCol>
                <a:gridCol w="855990">
                  <a:extLst>
                    <a:ext uri="{9D8B030D-6E8A-4147-A177-3AD203B41FA5}">
                      <a16:colId xmlns:a16="http://schemas.microsoft.com/office/drawing/2014/main" val="1091775285"/>
                    </a:ext>
                  </a:extLst>
                </a:gridCol>
                <a:gridCol w="855990">
                  <a:extLst>
                    <a:ext uri="{9D8B030D-6E8A-4147-A177-3AD203B41FA5}">
                      <a16:colId xmlns:a16="http://schemas.microsoft.com/office/drawing/2014/main" val="470012316"/>
                    </a:ext>
                  </a:extLst>
                </a:gridCol>
                <a:gridCol w="855990">
                  <a:extLst>
                    <a:ext uri="{9D8B030D-6E8A-4147-A177-3AD203B41FA5}">
                      <a16:colId xmlns:a16="http://schemas.microsoft.com/office/drawing/2014/main" val="2606523435"/>
                    </a:ext>
                  </a:extLst>
                </a:gridCol>
                <a:gridCol w="855990">
                  <a:extLst>
                    <a:ext uri="{9D8B030D-6E8A-4147-A177-3AD203B41FA5}">
                      <a16:colId xmlns:a16="http://schemas.microsoft.com/office/drawing/2014/main" val="1635471802"/>
                    </a:ext>
                  </a:extLst>
                </a:gridCol>
                <a:gridCol w="855990">
                  <a:extLst>
                    <a:ext uri="{9D8B030D-6E8A-4147-A177-3AD203B41FA5}">
                      <a16:colId xmlns:a16="http://schemas.microsoft.com/office/drawing/2014/main" val="3186339320"/>
                    </a:ext>
                  </a:extLst>
                </a:gridCol>
                <a:gridCol w="855990">
                  <a:extLst>
                    <a:ext uri="{9D8B030D-6E8A-4147-A177-3AD203B41FA5}">
                      <a16:colId xmlns:a16="http://schemas.microsoft.com/office/drawing/2014/main" val="1461148515"/>
                    </a:ext>
                  </a:extLst>
                </a:gridCol>
              </a:tblGrid>
              <a:tr h="335280">
                <a:tc rowSpan="2" gridSpan="2">
                  <a:txBody>
                    <a:bodyPr/>
                    <a:lstStyle/>
                    <a:p>
                      <a:endParaRPr lang="en-US" sz="1600" b="0" dirty="0">
                        <a:solidFill>
                          <a:schemeClr val="tx1"/>
                        </a:solidFill>
                      </a:endParaRPr>
                    </a:p>
                  </a:txBody>
                  <a:tcPr/>
                </a:tc>
                <a:tc rowSpan="2"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Tay</a:t>
                      </a:r>
                      <a:endParaRPr lang="en-US" sz="1600" dirty="0">
                        <a:solidFill>
                          <a:schemeClr val="tx1"/>
                        </a:solidFill>
                      </a:endParaRPr>
                    </a:p>
                  </a:txBody>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Chân</a:t>
                      </a:r>
                      <a:endParaRPr lang="en-US" sz="1600" dirty="0">
                        <a:solidFill>
                          <a:schemeClr val="tx1"/>
                        </a:solidFill>
                      </a:endParaRPr>
                    </a:p>
                  </a:txBody>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Lưng</a:t>
                      </a:r>
                      <a:endParaRPr lang="en-US" sz="1600" dirty="0">
                        <a:solidFill>
                          <a:schemeClr val="tx1"/>
                        </a:solidFill>
                      </a:endParaRPr>
                    </a:p>
                  </a:txBody>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5267089"/>
                  </a:ext>
                </a:extLst>
              </a:tr>
              <a:tr h="340479">
                <a:tc gridSpan="2"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extLst>
                  <a:ext uri="{0D108BD9-81ED-4DB2-BD59-A6C34878D82A}">
                    <a16:rowId xmlns:a16="http://schemas.microsoft.com/office/drawing/2014/main" val="2695162265"/>
                  </a:ext>
                </a:extLst>
              </a:tr>
              <a:tr h="1066800">
                <a:tc rowSpan="2">
                  <a:txBody>
                    <a:bodyPr/>
                    <a:lstStyle/>
                    <a:p>
                      <a:r>
                        <a:rPr lang="en-US" sz="1600" b="1" dirty="0"/>
                        <a:t>Graphene</a:t>
                      </a:r>
                      <a:endParaRPr lang="vi-VN" sz="1600" b="1" dirty="0">
                        <a:solidFill>
                          <a:schemeClr val="tx1"/>
                        </a:solidFill>
                      </a:endParaRPr>
                    </a:p>
                  </a:txBody>
                  <a:tcPr anchor="ctr"/>
                </a:tc>
                <a:tc>
                  <a:txBody>
                    <a:bodyPr/>
                    <a:lstStyle/>
                    <a:p>
                      <a:r>
                        <a:rPr lang="vi-VN" sz="1600" dirty="0"/>
                        <a:t>Biên </a:t>
                      </a:r>
                      <a:r>
                        <a:rPr lang="vi-VN" sz="1600" dirty="0" err="1"/>
                        <a:t>độ</a:t>
                      </a:r>
                      <a:r>
                        <a:rPr lang="vi-VN" sz="1600" dirty="0"/>
                        <a:t> </a:t>
                      </a:r>
                      <a:r>
                        <a:rPr lang="vi-VN" sz="1600" dirty="0" err="1"/>
                        <a:t>tín</a:t>
                      </a:r>
                      <a:r>
                        <a:rPr lang="vi-VN" sz="1600" dirty="0"/>
                        <a:t> </a:t>
                      </a:r>
                      <a:r>
                        <a:rPr lang="vi-VN" sz="1600" dirty="0" err="1"/>
                        <a:t>hiệu</a:t>
                      </a:r>
                      <a:r>
                        <a:rPr lang="vi-VN" sz="1600" dirty="0"/>
                        <a:t> EMG </a:t>
                      </a:r>
                      <a:r>
                        <a:rPr lang="en-US" sz="1600" dirty="0"/>
                        <a:t>(mV)</a:t>
                      </a:r>
                      <a:endParaRPr lang="en-US" sz="1600" dirty="0">
                        <a:solidFill>
                          <a:schemeClr val="tx1"/>
                        </a:solidFill>
                      </a:endParaRPr>
                    </a:p>
                  </a:txBody>
                  <a:tcPr/>
                </a:tc>
                <a:tc>
                  <a:txBody>
                    <a:bodyPr/>
                    <a:lstStyle/>
                    <a:p>
                      <a:pPr algn="ctr"/>
                      <a:r>
                        <a:rPr lang="en-US" sz="1600" dirty="0"/>
                        <a:t>1234</a:t>
                      </a:r>
                      <a:endParaRPr lang="en-US" sz="1600" dirty="0">
                        <a:solidFill>
                          <a:schemeClr val="tx1"/>
                        </a:solidFill>
                      </a:endParaRPr>
                    </a:p>
                  </a:txBody>
                  <a:tcPr anchor="ctr"/>
                </a:tc>
                <a:tc>
                  <a:txBody>
                    <a:bodyPr/>
                    <a:lstStyle/>
                    <a:p>
                      <a:pPr algn="ctr"/>
                      <a:r>
                        <a:rPr lang="en-US" sz="1600" dirty="0"/>
                        <a:t>1093</a:t>
                      </a:r>
                      <a:endParaRPr lang="en-US" sz="1600" dirty="0">
                        <a:solidFill>
                          <a:schemeClr val="tx1"/>
                        </a:solidFill>
                      </a:endParaRPr>
                    </a:p>
                  </a:txBody>
                  <a:tcPr anchor="ctr"/>
                </a:tc>
                <a:tc>
                  <a:txBody>
                    <a:bodyPr/>
                    <a:lstStyle/>
                    <a:p>
                      <a:pPr algn="ctr"/>
                      <a:r>
                        <a:rPr lang="en-US" sz="1600" dirty="0"/>
                        <a:t>1140</a:t>
                      </a:r>
                      <a:endParaRPr lang="en-US" sz="1600" dirty="0">
                        <a:solidFill>
                          <a:schemeClr val="tx1"/>
                        </a:solidFill>
                      </a:endParaRPr>
                    </a:p>
                  </a:txBody>
                  <a:tcPr anchor="ctr"/>
                </a:tc>
                <a:tc>
                  <a:txBody>
                    <a:bodyPr/>
                    <a:lstStyle/>
                    <a:p>
                      <a:pPr algn="ctr"/>
                      <a:r>
                        <a:rPr lang="en-US" sz="1600" dirty="0"/>
                        <a:t>1187</a:t>
                      </a:r>
                      <a:endParaRPr lang="en-US" sz="1600" dirty="0">
                        <a:solidFill>
                          <a:schemeClr val="tx1"/>
                        </a:solidFill>
                      </a:endParaRPr>
                    </a:p>
                  </a:txBody>
                  <a:tcPr anchor="ctr"/>
                </a:tc>
                <a:tc>
                  <a:txBody>
                    <a:bodyPr/>
                    <a:lstStyle/>
                    <a:p>
                      <a:pPr algn="ctr"/>
                      <a:r>
                        <a:rPr lang="en-US" sz="1600" dirty="0"/>
                        <a:t>1105</a:t>
                      </a:r>
                      <a:endParaRPr lang="en-US" sz="1600" dirty="0">
                        <a:solidFill>
                          <a:schemeClr val="tx1"/>
                        </a:solidFill>
                      </a:endParaRPr>
                    </a:p>
                  </a:txBody>
                  <a:tcPr anchor="ctr"/>
                </a:tc>
                <a:tc>
                  <a:txBody>
                    <a:bodyPr/>
                    <a:lstStyle/>
                    <a:p>
                      <a:pPr algn="ctr"/>
                      <a:r>
                        <a:rPr lang="en-US" sz="1600" dirty="0"/>
                        <a:t>1144</a:t>
                      </a:r>
                      <a:endParaRPr lang="en-US" sz="1600" dirty="0">
                        <a:solidFill>
                          <a:schemeClr val="tx1"/>
                        </a:solidFill>
                      </a:endParaRPr>
                    </a:p>
                  </a:txBody>
                  <a:tcPr anchor="ctr"/>
                </a:tc>
                <a:tc>
                  <a:txBody>
                    <a:bodyPr/>
                    <a:lstStyle/>
                    <a:p>
                      <a:pPr algn="ctr"/>
                      <a:r>
                        <a:rPr lang="en-US" sz="1600" dirty="0"/>
                        <a:t>171</a:t>
                      </a:r>
                      <a:endParaRPr lang="en-US" sz="1600" dirty="0">
                        <a:solidFill>
                          <a:schemeClr val="tx1"/>
                        </a:solidFill>
                      </a:endParaRPr>
                    </a:p>
                  </a:txBody>
                  <a:tcPr anchor="ctr"/>
                </a:tc>
                <a:tc>
                  <a:txBody>
                    <a:bodyPr/>
                    <a:lstStyle/>
                    <a:p>
                      <a:pPr algn="ctr"/>
                      <a:r>
                        <a:rPr lang="en-US" sz="1600" dirty="0"/>
                        <a:t>198</a:t>
                      </a:r>
                      <a:endParaRPr lang="en-US" sz="1600" dirty="0">
                        <a:solidFill>
                          <a:schemeClr val="tx1"/>
                        </a:solidFill>
                      </a:endParaRPr>
                    </a:p>
                  </a:txBody>
                  <a:tcPr anchor="ctr"/>
                </a:tc>
                <a:tc>
                  <a:txBody>
                    <a:bodyPr/>
                    <a:lstStyle/>
                    <a:p>
                      <a:pPr algn="ctr"/>
                      <a:r>
                        <a:rPr lang="en-US" sz="1600" dirty="0"/>
                        <a:t>186</a:t>
                      </a:r>
                      <a:endParaRPr lang="en-US" sz="1600" dirty="0">
                        <a:solidFill>
                          <a:schemeClr val="tx1"/>
                        </a:solidFill>
                      </a:endParaRPr>
                    </a:p>
                  </a:txBody>
                  <a:tcPr anchor="ctr"/>
                </a:tc>
                <a:extLst>
                  <a:ext uri="{0D108BD9-81ED-4DB2-BD59-A6C34878D82A}">
                    <a16:rowId xmlns:a16="http://schemas.microsoft.com/office/drawing/2014/main" val="3934519118"/>
                  </a:ext>
                </a:extLst>
              </a:tr>
              <a:tr h="82296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1600" dirty="0"/>
                        <a:t>Biên </a:t>
                      </a:r>
                      <a:r>
                        <a:rPr lang="vi-VN" sz="1600" dirty="0" err="1"/>
                        <a:t>độ</a:t>
                      </a:r>
                      <a:r>
                        <a:rPr lang="vi-VN" sz="1600" dirty="0"/>
                        <a:t> </a:t>
                      </a:r>
                      <a:r>
                        <a:rPr lang="vi-VN" sz="1600" dirty="0" err="1"/>
                        <a:t>nhiễu</a:t>
                      </a:r>
                      <a:r>
                        <a:rPr lang="en-US" sz="1600" dirty="0"/>
                        <a:t> (mV)</a:t>
                      </a:r>
                      <a:endParaRPr lang="en-US" sz="1600" dirty="0">
                        <a:solidFill>
                          <a:schemeClr val="tx1"/>
                        </a:solidFill>
                      </a:endParaRPr>
                    </a:p>
                  </a:txBody>
                  <a:tcPr/>
                </a:tc>
                <a:tc>
                  <a:txBody>
                    <a:bodyPr/>
                    <a:lstStyle/>
                    <a:p>
                      <a:pPr algn="ctr"/>
                      <a:r>
                        <a:rPr lang="en-US" sz="1600" dirty="0"/>
                        <a:t>369</a:t>
                      </a:r>
                      <a:endParaRPr lang="en-US" sz="1600" dirty="0">
                        <a:solidFill>
                          <a:schemeClr val="tx1"/>
                        </a:solidFill>
                      </a:endParaRPr>
                    </a:p>
                  </a:txBody>
                  <a:tcPr anchor="ctr"/>
                </a:tc>
                <a:tc>
                  <a:txBody>
                    <a:bodyPr/>
                    <a:lstStyle/>
                    <a:p>
                      <a:pPr algn="ctr"/>
                      <a:r>
                        <a:rPr lang="en-US" sz="1600" dirty="0"/>
                        <a:t>387</a:t>
                      </a:r>
                      <a:endParaRPr lang="en-US" sz="1600" dirty="0">
                        <a:solidFill>
                          <a:schemeClr val="tx1"/>
                        </a:solidFill>
                      </a:endParaRPr>
                    </a:p>
                  </a:txBody>
                  <a:tcPr anchor="ctr"/>
                </a:tc>
                <a:tc>
                  <a:txBody>
                    <a:bodyPr/>
                    <a:lstStyle/>
                    <a:p>
                      <a:pPr algn="ctr"/>
                      <a:r>
                        <a:rPr lang="en-US" sz="1600" dirty="0"/>
                        <a:t>430</a:t>
                      </a:r>
                      <a:endParaRPr lang="en-US" sz="1600" dirty="0">
                        <a:solidFill>
                          <a:schemeClr val="tx1"/>
                        </a:solidFill>
                      </a:endParaRPr>
                    </a:p>
                  </a:txBody>
                  <a:tcPr anchor="ctr"/>
                </a:tc>
                <a:tc>
                  <a:txBody>
                    <a:bodyPr/>
                    <a:lstStyle/>
                    <a:p>
                      <a:pPr algn="ctr"/>
                      <a:r>
                        <a:rPr lang="en-US" sz="1600" dirty="0"/>
                        <a:t>194</a:t>
                      </a:r>
                      <a:endParaRPr lang="en-US" sz="1600" dirty="0">
                        <a:solidFill>
                          <a:schemeClr val="tx1"/>
                        </a:solidFill>
                      </a:endParaRPr>
                    </a:p>
                  </a:txBody>
                  <a:tcPr anchor="ctr"/>
                </a:tc>
                <a:tc>
                  <a:txBody>
                    <a:bodyPr/>
                    <a:lstStyle/>
                    <a:p>
                      <a:pPr algn="ctr"/>
                      <a:r>
                        <a:rPr lang="en-US" sz="1600" dirty="0"/>
                        <a:t>130</a:t>
                      </a:r>
                      <a:endParaRPr lang="en-US" sz="1600" dirty="0">
                        <a:solidFill>
                          <a:schemeClr val="tx1"/>
                        </a:solidFill>
                      </a:endParaRPr>
                    </a:p>
                  </a:txBody>
                  <a:tcPr anchor="ctr"/>
                </a:tc>
                <a:tc>
                  <a:txBody>
                    <a:bodyPr/>
                    <a:lstStyle/>
                    <a:p>
                      <a:pPr algn="ctr"/>
                      <a:r>
                        <a:rPr lang="en-US" sz="1600" dirty="0"/>
                        <a:t>149</a:t>
                      </a:r>
                      <a:endParaRPr lang="en-US" sz="1600" dirty="0">
                        <a:solidFill>
                          <a:schemeClr val="tx1"/>
                        </a:solidFill>
                      </a:endParaRPr>
                    </a:p>
                  </a:txBody>
                  <a:tcPr anchor="ctr"/>
                </a:tc>
                <a:tc>
                  <a:txBody>
                    <a:bodyPr/>
                    <a:lstStyle/>
                    <a:p>
                      <a:pPr algn="ctr"/>
                      <a:r>
                        <a:rPr lang="en-US" sz="1600" dirty="0"/>
                        <a:t>71</a:t>
                      </a:r>
                      <a:endParaRPr lang="en-US" sz="1600" dirty="0">
                        <a:solidFill>
                          <a:schemeClr val="tx1"/>
                        </a:solidFill>
                      </a:endParaRPr>
                    </a:p>
                  </a:txBody>
                  <a:tcPr anchor="ctr"/>
                </a:tc>
                <a:tc>
                  <a:txBody>
                    <a:bodyPr/>
                    <a:lstStyle/>
                    <a:p>
                      <a:pPr algn="ctr"/>
                      <a:r>
                        <a:rPr lang="en-US" sz="1600" dirty="0"/>
                        <a:t>64</a:t>
                      </a:r>
                      <a:endParaRPr lang="en-US" sz="1600" dirty="0">
                        <a:solidFill>
                          <a:schemeClr val="tx1"/>
                        </a:solidFill>
                      </a:endParaRPr>
                    </a:p>
                  </a:txBody>
                  <a:tcPr anchor="ctr"/>
                </a:tc>
                <a:tc>
                  <a:txBody>
                    <a:bodyPr/>
                    <a:lstStyle/>
                    <a:p>
                      <a:pPr algn="ctr"/>
                      <a:r>
                        <a:rPr lang="en-US" sz="1600" dirty="0"/>
                        <a:t>68</a:t>
                      </a:r>
                      <a:endParaRPr lang="en-US" sz="1600" dirty="0">
                        <a:solidFill>
                          <a:schemeClr val="tx1"/>
                        </a:solidFill>
                      </a:endParaRPr>
                    </a:p>
                  </a:txBody>
                  <a:tcPr anchor="ctr"/>
                </a:tc>
                <a:extLst>
                  <a:ext uri="{0D108BD9-81ED-4DB2-BD59-A6C34878D82A}">
                    <a16:rowId xmlns:a16="http://schemas.microsoft.com/office/drawing/2014/main" val="1766079848"/>
                  </a:ext>
                </a:extLst>
              </a:tr>
              <a:tr h="1066800">
                <a:tc rowSpan="2">
                  <a:txBody>
                    <a:bodyPr/>
                    <a:lstStyle/>
                    <a:p>
                      <a:r>
                        <a:rPr lang="en-US" sz="1600" b="1" dirty="0"/>
                        <a:t>Ag/AgCl</a:t>
                      </a:r>
                      <a:endParaRPr lang="en-US" sz="1600" b="1" dirty="0">
                        <a:solidFill>
                          <a:schemeClr val="tx1"/>
                        </a:solidFill>
                      </a:endParaRPr>
                    </a:p>
                  </a:txBody>
                  <a:tcPr anchor="ctr"/>
                </a:tc>
                <a:tc>
                  <a:txBody>
                    <a:bodyPr/>
                    <a:lstStyle/>
                    <a:p>
                      <a:r>
                        <a:rPr lang="vi-VN" sz="1600" dirty="0"/>
                        <a:t>Biên </a:t>
                      </a:r>
                      <a:r>
                        <a:rPr lang="vi-VN" sz="1600" dirty="0" err="1"/>
                        <a:t>độ</a:t>
                      </a:r>
                      <a:r>
                        <a:rPr lang="vi-VN" sz="1600" dirty="0"/>
                        <a:t> </a:t>
                      </a:r>
                      <a:r>
                        <a:rPr lang="vi-VN" sz="1600" dirty="0" err="1"/>
                        <a:t>tín</a:t>
                      </a:r>
                      <a:r>
                        <a:rPr lang="vi-VN" sz="1600" dirty="0"/>
                        <a:t> </a:t>
                      </a:r>
                      <a:r>
                        <a:rPr lang="vi-VN" sz="1600" dirty="0" err="1"/>
                        <a:t>hiệu</a:t>
                      </a:r>
                      <a:r>
                        <a:rPr lang="vi-VN" sz="1600" dirty="0"/>
                        <a:t> EMG </a:t>
                      </a:r>
                      <a:r>
                        <a:rPr lang="en-US" sz="1600" dirty="0"/>
                        <a:t>(mV)</a:t>
                      </a:r>
                      <a:endParaRPr lang="en-US" sz="1600" dirty="0">
                        <a:solidFill>
                          <a:schemeClr val="tx1"/>
                        </a:solidFill>
                      </a:endParaRPr>
                    </a:p>
                  </a:txBody>
                  <a:tcPr/>
                </a:tc>
                <a:tc>
                  <a:txBody>
                    <a:bodyPr/>
                    <a:lstStyle/>
                    <a:p>
                      <a:pPr algn="ctr"/>
                      <a:r>
                        <a:rPr lang="en-US" sz="1600" dirty="0"/>
                        <a:t>741</a:t>
                      </a:r>
                      <a:endParaRPr lang="en-US" sz="1600" dirty="0">
                        <a:solidFill>
                          <a:schemeClr val="tx1"/>
                        </a:solidFill>
                      </a:endParaRPr>
                    </a:p>
                  </a:txBody>
                  <a:tcPr anchor="ctr"/>
                </a:tc>
                <a:tc>
                  <a:txBody>
                    <a:bodyPr/>
                    <a:lstStyle/>
                    <a:p>
                      <a:pPr algn="ctr"/>
                      <a:r>
                        <a:rPr lang="en-US" sz="1600" dirty="0"/>
                        <a:t>675</a:t>
                      </a:r>
                      <a:endParaRPr lang="en-US" sz="1600" dirty="0">
                        <a:solidFill>
                          <a:schemeClr val="tx1"/>
                        </a:solidFill>
                      </a:endParaRPr>
                    </a:p>
                  </a:txBody>
                  <a:tcPr anchor="ctr"/>
                </a:tc>
                <a:tc>
                  <a:txBody>
                    <a:bodyPr/>
                    <a:lstStyle/>
                    <a:p>
                      <a:pPr algn="ctr"/>
                      <a:r>
                        <a:rPr lang="en-US" sz="1600" dirty="0"/>
                        <a:t>701</a:t>
                      </a:r>
                      <a:endParaRPr lang="en-US" sz="1600" dirty="0">
                        <a:solidFill>
                          <a:schemeClr val="tx1"/>
                        </a:solidFill>
                      </a:endParaRPr>
                    </a:p>
                  </a:txBody>
                  <a:tcPr anchor="ctr"/>
                </a:tc>
                <a:tc>
                  <a:txBody>
                    <a:bodyPr/>
                    <a:lstStyle/>
                    <a:p>
                      <a:pPr algn="ctr"/>
                      <a:r>
                        <a:rPr lang="en-US" sz="1600" dirty="0"/>
                        <a:t>1464</a:t>
                      </a:r>
                      <a:endParaRPr lang="en-US" sz="1600" dirty="0">
                        <a:solidFill>
                          <a:schemeClr val="tx1"/>
                        </a:solidFill>
                      </a:endParaRPr>
                    </a:p>
                  </a:txBody>
                  <a:tcPr anchor="ctr"/>
                </a:tc>
                <a:tc>
                  <a:txBody>
                    <a:bodyPr/>
                    <a:lstStyle/>
                    <a:p>
                      <a:pPr algn="ctr"/>
                      <a:r>
                        <a:rPr lang="en-US" sz="1600" dirty="0"/>
                        <a:t>1482</a:t>
                      </a:r>
                      <a:endParaRPr lang="en-US" sz="1600" dirty="0">
                        <a:solidFill>
                          <a:schemeClr val="tx1"/>
                        </a:solidFill>
                      </a:endParaRPr>
                    </a:p>
                  </a:txBody>
                  <a:tcPr anchor="ctr"/>
                </a:tc>
                <a:tc>
                  <a:txBody>
                    <a:bodyPr/>
                    <a:lstStyle/>
                    <a:p>
                      <a:pPr algn="ctr"/>
                      <a:r>
                        <a:rPr lang="en-US" sz="1600" dirty="0"/>
                        <a:t>1465</a:t>
                      </a:r>
                      <a:endParaRPr lang="en-US" sz="1600" dirty="0">
                        <a:solidFill>
                          <a:schemeClr val="tx1"/>
                        </a:solidFill>
                      </a:endParaRPr>
                    </a:p>
                  </a:txBody>
                  <a:tcPr anchor="ctr"/>
                </a:tc>
                <a:tc>
                  <a:txBody>
                    <a:bodyPr/>
                    <a:lstStyle/>
                    <a:p>
                      <a:pPr algn="ctr"/>
                      <a:r>
                        <a:rPr lang="en-US" sz="1600" dirty="0"/>
                        <a:t>229</a:t>
                      </a:r>
                      <a:endParaRPr lang="en-US" sz="1600" dirty="0">
                        <a:solidFill>
                          <a:schemeClr val="tx1"/>
                        </a:solidFill>
                      </a:endParaRPr>
                    </a:p>
                  </a:txBody>
                  <a:tcPr anchor="ctr"/>
                </a:tc>
                <a:tc>
                  <a:txBody>
                    <a:bodyPr/>
                    <a:lstStyle/>
                    <a:p>
                      <a:pPr algn="ctr"/>
                      <a:r>
                        <a:rPr lang="en-US" sz="1600" dirty="0"/>
                        <a:t>199</a:t>
                      </a:r>
                      <a:endParaRPr lang="en-US" sz="1600" dirty="0">
                        <a:solidFill>
                          <a:schemeClr val="tx1"/>
                        </a:solidFill>
                      </a:endParaRPr>
                    </a:p>
                  </a:txBody>
                  <a:tcPr anchor="ctr"/>
                </a:tc>
                <a:tc>
                  <a:txBody>
                    <a:bodyPr/>
                    <a:lstStyle/>
                    <a:p>
                      <a:pPr algn="ctr"/>
                      <a:r>
                        <a:rPr lang="en-US" sz="1600" dirty="0"/>
                        <a:t>199</a:t>
                      </a:r>
                      <a:endParaRPr lang="en-US" sz="1600" dirty="0">
                        <a:solidFill>
                          <a:schemeClr val="tx1"/>
                        </a:solidFill>
                      </a:endParaRPr>
                    </a:p>
                  </a:txBody>
                  <a:tcPr anchor="ctr"/>
                </a:tc>
                <a:extLst>
                  <a:ext uri="{0D108BD9-81ED-4DB2-BD59-A6C34878D82A}">
                    <a16:rowId xmlns:a16="http://schemas.microsoft.com/office/drawing/2014/main" val="297513177"/>
                  </a:ext>
                </a:extLst>
              </a:tr>
              <a:tr h="82296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1600" dirty="0"/>
                        <a:t>Biên </a:t>
                      </a:r>
                      <a:r>
                        <a:rPr lang="vi-VN" sz="1600" dirty="0" err="1"/>
                        <a:t>độ</a:t>
                      </a:r>
                      <a:r>
                        <a:rPr lang="vi-VN" sz="1600" dirty="0"/>
                        <a:t> </a:t>
                      </a:r>
                      <a:r>
                        <a:rPr lang="vi-VN" sz="1600" dirty="0" err="1"/>
                        <a:t>nhiễu</a:t>
                      </a:r>
                      <a:r>
                        <a:rPr lang="vi-VN" sz="1600"/>
                        <a:t> </a:t>
                      </a:r>
                      <a:r>
                        <a:rPr lang="en-US" sz="1600"/>
                        <a:t>(</a:t>
                      </a:r>
                      <a:r>
                        <a:rPr lang="en-US" sz="1600" dirty="0"/>
                        <a:t>mV)</a:t>
                      </a:r>
                      <a:endParaRPr lang="en-US" sz="1600" dirty="0">
                        <a:solidFill>
                          <a:schemeClr val="tx1"/>
                        </a:solidFill>
                      </a:endParaRPr>
                    </a:p>
                  </a:txBody>
                  <a:tcPr/>
                </a:tc>
                <a:tc>
                  <a:txBody>
                    <a:bodyPr/>
                    <a:lstStyle/>
                    <a:p>
                      <a:pPr algn="ctr"/>
                      <a:r>
                        <a:rPr lang="en-US" sz="1600" dirty="0"/>
                        <a:t>231</a:t>
                      </a:r>
                      <a:endParaRPr lang="en-US" sz="1600" dirty="0">
                        <a:solidFill>
                          <a:schemeClr val="tx1"/>
                        </a:solidFill>
                      </a:endParaRPr>
                    </a:p>
                  </a:txBody>
                  <a:tcPr anchor="ctr"/>
                </a:tc>
                <a:tc>
                  <a:txBody>
                    <a:bodyPr/>
                    <a:lstStyle/>
                    <a:p>
                      <a:pPr algn="ctr"/>
                      <a:r>
                        <a:rPr lang="en-US" sz="1600" dirty="0"/>
                        <a:t>231</a:t>
                      </a:r>
                      <a:endParaRPr lang="en-US" sz="1600" dirty="0">
                        <a:solidFill>
                          <a:schemeClr val="tx1"/>
                        </a:solidFill>
                      </a:endParaRPr>
                    </a:p>
                  </a:txBody>
                  <a:tcPr anchor="ctr"/>
                </a:tc>
                <a:tc>
                  <a:txBody>
                    <a:bodyPr/>
                    <a:lstStyle/>
                    <a:p>
                      <a:pPr algn="ctr"/>
                      <a:r>
                        <a:rPr lang="en-US" sz="1600" dirty="0"/>
                        <a:t>262</a:t>
                      </a:r>
                      <a:endParaRPr lang="en-US" sz="1600" dirty="0">
                        <a:solidFill>
                          <a:schemeClr val="tx1"/>
                        </a:solidFill>
                      </a:endParaRPr>
                    </a:p>
                  </a:txBody>
                  <a:tcPr anchor="ctr"/>
                </a:tc>
                <a:tc>
                  <a:txBody>
                    <a:bodyPr/>
                    <a:lstStyle/>
                    <a:p>
                      <a:pPr algn="ctr"/>
                      <a:r>
                        <a:rPr lang="en-US" sz="1600" dirty="0"/>
                        <a:t>198</a:t>
                      </a:r>
                      <a:endParaRPr lang="en-US" sz="1600" dirty="0">
                        <a:solidFill>
                          <a:schemeClr val="tx1"/>
                        </a:solidFill>
                      </a:endParaRPr>
                    </a:p>
                  </a:txBody>
                  <a:tcPr anchor="ctr"/>
                </a:tc>
                <a:tc>
                  <a:txBody>
                    <a:bodyPr/>
                    <a:lstStyle/>
                    <a:p>
                      <a:pPr algn="ctr"/>
                      <a:r>
                        <a:rPr lang="en-US" sz="1600" dirty="0"/>
                        <a:t>204</a:t>
                      </a:r>
                      <a:endParaRPr lang="en-US" sz="1600" dirty="0">
                        <a:solidFill>
                          <a:schemeClr val="tx1"/>
                        </a:solidFill>
                      </a:endParaRPr>
                    </a:p>
                  </a:txBody>
                  <a:tcPr anchor="ctr"/>
                </a:tc>
                <a:tc>
                  <a:txBody>
                    <a:bodyPr/>
                    <a:lstStyle/>
                    <a:p>
                      <a:pPr algn="ctr"/>
                      <a:r>
                        <a:rPr lang="en-US" sz="1600" dirty="0"/>
                        <a:t>152</a:t>
                      </a:r>
                      <a:endParaRPr lang="en-US" sz="1600" dirty="0">
                        <a:solidFill>
                          <a:schemeClr val="tx1"/>
                        </a:solidFill>
                      </a:endParaRPr>
                    </a:p>
                  </a:txBody>
                  <a:tcPr anchor="ctr"/>
                </a:tc>
                <a:tc>
                  <a:txBody>
                    <a:bodyPr/>
                    <a:lstStyle/>
                    <a:p>
                      <a:pPr algn="ctr"/>
                      <a:r>
                        <a:rPr lang="en-US" sz="1600" dirty="0"/>
                        <a:t>76</a:t>
                      </a:r>
                      <a:endParaRPr lang="en-US" sz="1600" dirty="0">
                        <a:solidFill>
                          <a:schemeClr val="tx1"/>
                        </a:solidFill>
                      </a:endParaRPr>
                    </a:p>
                  </a:txBody>
                  <a:tcPr anchor="ctr"/>
                </a:tc>
                <a:tc>
                  <a:txBody>
                    <a:bodyPr/>
                    <a:lstStyle/>
                    <a:p>
                      <a:pPr algn="ctr"/>
                      <a:r>
                        <a:rPr lang="en-US" sz="1600" dirty="0"/>
                        <a:t>77</a:t>
                      </a:r>
                      <a:endParaRPr lang="en-US" sz="1600" dirty="0">
                        <a:solidFill>
                          <a:schemeClr val="tx1"/>
                        </a:solidFill>
                      </a:endParaRPr>
                    </a:p>
                  </a:txBody>
                  <a:tcPr anchor="ctr"/>
                </a:tc>
                <a:tc>
                  <a:txBody>
                    <a:bodyPr/>
                    <a:lstStyle/>
                    <a:p>
                      <a:pPr algn="ctr"/>
                      <a:r>
                        <a:rPr lang="en-US" sz="1600" dirty="0"/>
                        <a:t>62</a:t>
                      </a:r>
                      <a:endParaRPr lang="en-US" sz="1600" dirty="0">
                        <a:solidFill>
                          <a:schemeClr val="tx1"/>
                        </a:solidFill>
                      </a:endParaRPr>
                    </a:p>
                  </a:txBody>
                  <a:tcPr anchor="ctr"/>
                </a:tc>
                <a:extLst>
                  <a:ext uri="{0D108BD9-81ED-4DB2-BD59-A6C34878D82A}">
                    <a16:rowId xmlns:a16="http://schemas.microsoft.com/office/drawing/2014/main" val="1832957932"/>
                  </a:ext>
                </a:extLst>
              </a:tr>
            </a:tbl>
          </a:graphicData>
        </a:graphic>
      </p:graphicFrame>
      <p:sp>
        <p:nvSpPr>
          <p:cNvPr id="7" name="Hộp Văn bản 8">
            <a:extLst>
              <a:ext uri="{FF2B5EF4-FFF2-40B4-BE49-F238E27FC236}">
                <a16:creationId xmlns:a16="http://schemas.microsoft.com/office/drawing/2014/main" id="{701F7AE9-10F4-497C-BBF3-C3C1522EECBA}"/>
              </a:ext>
            </a:extLst>
          </p:cNvPr>
          <p:cNvSpPr txBox="1"/>
          <p:nvPr/>
        </p:nvSpPr>
        <p:spPr>
          <a:xfrm>
            <a:off x="829195" y="1312875"/>
            <a:ext cx="9995854"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So sánh tín hiệu EMG ở tay, chân và l</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ng của graphene và Ag/AgCl</a:t>
            </a:r>
          </a:p>
        </p:txBody>
      </p:sp>
      <p:sp>
        <p:nvSpPr>
          <p:cNvPr id="8" name="Date Placeholder 1">
            <a:extLst>
              <a:ext uri="{FF2B5EF4-FFF2-40B4-BE49-F238E27FC236}">
                <a16:creationId xmlns:a16="http://schemas.microsoft.com/office/drawing/2014/main" id="{0602834A-FEBC-45B3-8765-2ACE3BFA868F}"/>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88459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43F07B-29DC-43AE-A093-C68E9B0489F2}"/>
              </a:ext>
            </a:extLst>
          </p:cNvPr>
          <p:cNvSpPr>
            <a:spLocks noGrp="1"/>
          </p:cNvSpPr>
          <p:nvPr>
            <p:ph type="sldNum" sz="quarter" idx="12"/>
          </p:nvPr>
        </p:nvSpPr>
        <p:spPr/>
        <p:txBody>
          <a:bodyPr/>
          <a:lstStyle/>
          <a:p>
            <a:fld id="{AD3E311D-B049-45EE-A074-D8B10646EBD3}" type="slidenum">
              <a:rPr lang="en-US" smtClean="0"/>
              <a:t>2</a:t>
            </a:fld>
            <a:endParaRPr lang="en-US"/>
          </a:p>
        </p:txBody>
      </p:sp>
      <p:sp>
        <p:nvSpPr>
          <p:cNvPr id="5" name="Title 4">
            <a:extLst>
              <a:ext uri="{FF2B5EF4-FFF2-40B4-BE49-F238E27FC236}">
                <a16:creationId xmlns:a16="http://schemas.microsoft.com/office/drawing/2014/main" id="{4BACC8AC-B70E-4A78-B4B5-13C116621D1A}"/>
              </a:ext>
            </a:extLst>
          </p:cNvPr>
          <p:cNvSpPr>
            <a:spLocks noGrp="1"/>
          </p:cNvSpPr>
          <p:nvPr>
            <p:ph type="title"/>
          </p:nvPr>
        </p:nvSpPr>
        <p:spPr/>
        <p:txBody>
          <a:bodyPr/>
          <a:lstStyle/>
          <a:p>
            <a:r>
              <a:rPr lang="en-US" dirty="0"/>
              <a:t>NỘI DUNG</a:t>
            </a:r>
          </a:p>
        </p:txBody>
      </p:sp>
      <p:sp>
        <p:nvSpPr>
          <p:cNvPr id="8" name="Content Placeholder 2">
            <a:extLst>
              <a:ext uri="{FF2B5EF4-FFF2-40B4-BE49-F238E27FC236}">
                <a16:creationId xmlns:a16="http://schemas.microsoft.com/office/drawing/2014/main" id="{470D5CA2-F47E-44DC-8066-F8F3503E3ADC}"/>
              </a:ext>
            </a:extLst>
          </p:cNvPr>
          <p:cNvSpPr>
            <a:spLocks noGrp="1"/>
          </p:cNvSpPr>
          <p:nvPr>
            <p:ph idx="1"/>
          </p:nvPr>
        </p:nvSpPr>
        <p:spPr>
          <a:xfrm>
            <a:off x="689339" y="1338265"/>
            <a:ext cx="11313738" cy="4331016"/>
          </a:xfrm>
        </p:spPr>
        <p:txBody>
          <a:bodyPr>
            <a:normAutofit/>
          </a:bodyPr>
          <a:lstStyle/>
          <a:p>
            <a:pPr marL="457200" indent="-457200">
              <a:lnSpc>
                <a:spcPct val="150000"/>
              </a:lnSpc>
              <a:buClrTx/>
              <a:buFont typeface="+mj-lt"/>
              <a:buAutoNum type="arabicPeriod"/>
            </a:pPr>
            <a:r>
              <a:rPr lang="vi-VN" sz="2800" b="1" dirty="0"/>
              <a:t>Đặt vấn đề</a:t>
            </a:r>
          </a:p>
          <a:p>
            <a:pPr marL="457200" indent="-457200">
              <a:lnSpc>
                <a:spcPct val="150000"/>
              </a:lnSpc>
              <a:buClrTx/>
              <a:buFont typeface="+mj-lt"/>
              <a:buAutoNum type="arabicPeriod"/>
            </a:pPr>
            <a:r>
              <a:rPr lang="vi-VN" sz="2800" b="1" dirty="0"/>
              <a:t>Tổng quan lý thuyết</a:t>
            </a:r>
          </a:p>
          <a:p>
            <a:pPr marL="457200" indent="-457200">
              <a:lnSpc>
                <a:spcPct val="150000"/>
              </a:lnSpc>
              <a:buClrTx/>
              <a:buFont typeface="+mj-lt"/>
              <a:buAutoNum type="arabicPeriod"/>
            </a:pPr>
            <a:r>
              <a:rPr lang="en-US" sz="2800" b="1"/>
              <a:t>Phân tích và xây dựng hệ thống</a:t>
            </a:r>
            <a:endParaRPr lang="vi-VN" sz="2800" b="1" dirty="0"/>
          </a:p>
          <a:p>
            <a:pPr marL="457200" indent="-457200">
              <a:lnSpc>
                <a:spcPct val="150000"/>
              </a:lnSpc>
              <a:buClrTx/>
              <a:buFont typeface="+mj-lt"/>
              <a:buAutoNum type="arabicPeriod"/>
            </a:pPr>
            <a:r>
              <a:rPr lang="vi-VN" sz="2800" b="1" dirty="0"/>
              <a:t>Kết quả</a:t>
            </a:r>
            <a:r>
              <a:rPr lang="en-US" sz="2800" b="1" dirty="0"/>
              <a:t> </a:t>
            </a:r>
            <a:r>
              <a:rPr lang="en-US" sz="2800" b="1" err="1"/>
              <a:t>thí</a:t>
            </a:r>
            <a:r>
              <a:rPr lang="en-US" sz="2800" b="1"/>
              <a:t> nghiệm đo EMG </a:t>
            </a:r>
            <a:endParaRPr lang="vi-VN" sz="2800" b="1" dirty="0"/>
          </a:p>
          <a:p>
            <a:pPr marL="457200" indent="-457200">
              <a:lnSpc>
                <a:spcPct val="150000"/>
              </a:lnSpc>
              <a:buClrTx/>
              <a:buFont typeface="+mj-lt"/>
              <a:buAutoNum type="arabicPeriod"/>
            </a:pPr>
            <a:r>
              <a:rPr lang="vi-VN" sz="2800" b="1" dirty="0"/>
              <a:t>Kết luận và hướng phát triển</a:t>
            </a:r>
          </a:p>
        </p:txBody>
      </p:sp>
      <p:sp>
        <p:nvSpPr>
          <p:cNvPr id="9" name="Date Placeholder 1">
            <a:extLst>
              <a:ext uri="{FF2B5EF4-FFF2-40B4-BE49-F238E27FC236}">
                <a16:creationId xmlns:a16="http://schemas.microsoft.com/office/drawing/2014/main" id="{0FCABBEA-2BC8-4BA6-8C7A-CA7AF4E214AF}"/>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9723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CCAD90-28FB-4520-9CB8-D37337F1084F}"/>
              </a:ext>
            </a:extLst>
          </p:cNvPr>
          <p:cNvSpPr>
            <a:spLocks noGrp="1"/>
          </p:cNvSpPr>
          <p:nvPr>
            <p:ph type="sldNum" sz="quarter" idx="12"/>
          </p:nvPr>
        </p:nvSpPr>
        <p:spPr/>
        <p:txBody>
          <a:bodyPr/>
          <a:lstStyle/>
          <a:p>
            <a:fld id="{FFBF3AD2-CB26-4B02-BEB9-3D59151808E6}" type="slidenum">
              <a:rPr lang="en-US" smtClean="0"/>
              <a:t>20</a:t>
            </a:fld>
            <a:endParaRPr lang="en-US"/>
          </a:p>
        </p:txBody>
      </p:sp>
      <p:sp>
        <p:nvSpPr>
          <p:cNvPr id="5" name="Title 4">
            <a:extLst>
              <a:ext uri="{FF2B5EF4-FFF2-40B4-BE49-F238E27FC236}">
                <a16:creationId xmlns:a16="http://schemas.microsoft.com/office/drawing/2014/main" id="{4F590D4E-821E-44F4-93C5-5D0AA1273AE3}"/>
              </a:ext>
            </a:extLst>
          </p:cNvPr>
          <p:cNvSpPr>
            <a:spLocks noGrp="1"/>
          </p:cNvSpPr>
          <p:nvPr>
            <p:ph type="title"/>
          </p:nvPr>
        </p:nvSpPr>
        <p:spPr/>
        <p:txBody>
          <a:bodyPr/>
          <a:lstStyle/>
          <a:p>
            <a:r>
              <a:rPr lang="en-US"/>
              <a:t>Kết quả thí nghiệm đo bằng mạch EMG</a:t>
            </a:r>
          </a:p>
        </p:txBody>
      </p:sp>
      <p:graphicFrame>
        <p:nvGraphicFramePr>
          <p:cNvPr id="6" name="Biểu đồ 5">
            <a:extLst>
              <a:ext uri="{FF2B5EF4-FFF2-40B4-BE49-F238E27FC236}">
                <a16:creationId xmlns:a16="http://schemas.microsoft.com/office/drawing/2014/main" id="{71533F3E-C47D-447E-A254-8F36D73D731B}"/>
              </a:ext>
            </a:extLst>
          </p:cNvPr>
          <p:cNvGraphicFramePr/>
          <p:nvPr>
            <p:extLst>
              <p:ext uri="{D42A27DB-BD31-4B8C-83A1-F6EECF244321}">
                <p14:modId xmlns:p14="http://schemas.microsoft.com/office/powerpoint/2010/main" val="214895406"/>
              </p:ext>
            </p:extLst>
          </p:nvPr>
        </p:nvGraphicFramePr>
        <p:xfrm>
          <a:off x="669616" y="1443701"/>
          <a:ext cx="4038600" cy="2362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Biểu đồ 6">
            <a:extLst>
              <a:ext uri="{FF2B5EF4-FFF2-40B4-BE49-F238E27FC236}">
                <a16:creationId xmlns:a16="http://schemas.microsoft.com/office/drawing/2014/main" id="{37146130-2ADF-4459-B3E0-8076BEE21AEA}"/>
              </a:ext>
            </a:extLst>
          </p:cNvPr>
          <p:cNvGraphicFramePr/>
          <p:nvPr>
            <p:extLst>
              <p:ext uri="{D42A27DB-BD31-4B8C-83A1-F6EECF244321}">
                <p14:modId xmlns:p14="http://schemas.microsoft.com/office/powerpoint/2010/main" val="1406599948"/>
              </p:ext>
            </p:extLst>
          </p:nvPr>
        </p:nvGraphicFramePr>
        <p:xfrm>
          <a:off x="6874329" y="1478154"/>
          <a:ext cx="4038600"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Biểu đồ 7">
            <a:extLst>
              <a:ext uri="{FF2B5EF4-FFF2-40B4-BE49-F238E27FC236}">
                <a16:creationId xmlns:a16="http://schemas.microsoft.com/office/drawing/2014/main" id="{F619D330-0A51-4084-9844-F42D971C0F1C}"/>
              </a:ext>
            </a:extLst>
          </p:cNvPr>
          <p:cNvGraphicFramePr/>
          <p:nvPr>
            <p:extLst>
              <p:ext uri="{D42A27DB-BD31-4B8C-83A1-F6EECF244321}">
                <p14:modId xmlns:p14="http://schemas.microsoft.com/office/powerpoint/2010/main" val="840711284"/>
              </p:ext>
            </p:extLst>
          </p:nvPr>
        </p:nvGraphicFramePr>
        <p:xfrm>
          <a:off x="3854247" y="4222560"/>
          <a:ext cx="4095750" cy="2314575"/>
        </p:xfrm>
        <a:graphic>
          <a:graphicData uri="http://schemas.openxmlformats.org/drawingml/2006/chart">
            <c:chart xmlns:c="http://schemas.openxmlformats.org/drawingml/2006/chart" xmlns:r="http://schemas.openxmlformats.org/officeDocument/2006/relationships" r:id="rId5"/>
          </a:graphicData>
        </a:graphic>
      </p:graphicFrame>
      <p:sp>
        <p:nvSpPr>
          <p:cNvPr id="9" name="Hộp Văn bản 11">
            <a:extLst>
              <a:ext uri="{FF2B5EF4-FFF2-40B4-BE49-F238E27FC236}">
                <a16:creationId xmlns:a16="http://schemas.microsoft.com/office/drawing/2014/main" id="{7DF7D61A-1233-4548-98E5-6C6037DB6CC5}"/>
              </a:ext>
            </a:extLst>
          </p:cNvPr>
          <p:cNvSpPr txBox="1"/>
          <p:nvPr/>
        </p:nvSpPr>
        <p:spPr>
          <a:xfrm>
            <a:off x="2688916" y="946101"/>
            <a:ext cx="5811206"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Đồ thị biểu diễn SNR với tín hiệu 1) tay 2) chân 3) l</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ng</a:t>
            </a:r>
          </a:p>
        </p:txBody>
      </p:sp>
      <p:sp>
        <p:nvSpPr>
          <p:cNvPr id="10" name="Date Placeholder 1">
            <a:extLst>
              <a:ext uri="{FF2B5EF4-FFF2-40B4-BE49-F238E27FC236}">
                <a16:creationId xmlns:a16="http://schemas.microsoft.com/office/drawing/2014/main" id="{63B8FB83-8269-4A71-9858-6235729BF41E}"/>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17249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997DB3-36F7-4201-A17B-4BD6960A17DE}"/>
              </a:ext>
            </a:extLst>
          </p:cNvPr>
          <p:cNvSpPr>
            <a:spLocks noGrp="1"/>
          </p:cNvSpPr>
          <p:nvPr>
            <p:ph type="sldNum" sz="quarter" idx="12"/>
          </p:nvPr>
        </p:nvSpPr>
        <p:spPr/>
        <p:txBody>
          <a:bodyPr/>
          <a:lstStyle/>
          <a:p>
            <a:fld id="{FFBF3AD2-CB26-4B02-BEB9-3D59151808E6}" type="slidenum">
              <a:rPr lang="en-US" smtClean="0"/>
              <a:t>21</a:t>
            </a:fld>
            <a:endParaRPr lang="en-US"/>
          </a:p>
        </p:txBody>
      </p:sp>
      <p:sp>
        <p:nvSpPr>
          <p:cNvPr id="5" name="Title 4">
            <a:extLst>
              <a:ext uri="{FF2B5EF4-FFF2-40B4-BE49-F238E27FC236}">
                <a16:creationId xmlns:a16="http://schemas.microsoft.com/office/drawing/2014/main" id="{4770A789-3258-498A-9CCC-8BE3CAE74D99}"/>
              </a:ext>
            </a:extLst>
          </p:cNvPr>
          <p:cNvSpPr>
            <a:spLocks noGrp="1"/>
          </p:cNvSpPr>
          <p:nvPr>
            <p:ph type="title"/>
          </p:nvPr>
        </p:nvSpPr>
        <p:spPr/>
        <p:txBody>
          <a:bodyPr/>
          <a:lstStyle/>
          <a:p>
            <a:r>
              <a:rPr lang="en-US"/>
              <a:t>Kết quả thí nghiệm đo bằng mạch EMG</a:t>
            </a:r>
          </a:p>
        </p:txBody>
      </p:sp>
      <p:graphicFrame>
        <p:nvGraphicFramePr>
          <p:cNvPr id="6" name="Biểu đồ 5">
            <a:extLst>
              <a:ext uri="{FF2B5EF4-FFF2-40B4-BE49-F238E27FC236}">
                <a16:creationId xmlns:a16="http://schemas.microsoft.com/office/drawing/2014/main" id="{069772C1-28CC-4D07-826C-8DE69E4FF957}"/>
              </a:ext>
            </a:extLst>
          </p:cNvPr>
          <p:cNvGraphicFramePr/>
          <p:nvPr>
            <p:extLst>
              <p:ext uri="{D42A27DB-BD31-4B8C-83A1-F6EECF244321}">
                <p14:modId xmlns:p14="http://schemas.microsoft.com/office/powerpoint/2010/main" val="2840880499"/>
              </p:ext>
            </p:extLst>
          </p:nvPr>
        </p:nvGraphicFramePr>
        <p:xfrm>
          <a:off x="1237806" y="1707370"/>
          <a:ext cx="4019549" cy="2301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Biểu đồ 6">
            <a:extLst>
              <a:ext uri="{FF2B5EF4-FFF2-40B4-BE49-F238E27FC236}">
                <a16:creationId xmlns:a16="http://schemas.microsoft.com/office/drawing/2014/main" id="{E5870F4E-BB74-45A6-82D1-1192FC4A2EEA}"/>
              </a:ext>
            </a:extLst>
          </p:cNvPr>
          <p:cNvGraphicFramePr/>
          <p:nvPr>
            <p:extLst>
              <p:ext uri="{D42A27DB-BD31-4B8C-83A1-F6EECF244321}">
                <p14:modId xmlns:p14="http://schemas.microsoft.com/office/powerpoint/2010/main" val="2689112374"/>
              </p:ext>
            </p:extLst>
          </p:nvPr>
        </p:nvGraphicFramePr>
        <p:xfrm>
          <a:off x="6786600" y="1707372"/>
          <a:ext cx="4019549" cy="23018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Biểu đồ 7">
            <a:extLst>
              <a:ext uri="{FF2B5EF4-FFF2-40B4-BE49-F238E27FC236}">
                <a16:creationId xmlns:a16="http://schemas.microsoft.com/office/drawing/2014/main" id="{808E33FB-CF10-4E16-B54B-91C544AD83AD}"/>
              </a:ext>
            </a:extLst>
          </p:cNvPr>
          <p:cNvGraphicFramePr/>
          <p:nvPr>
            <p:extLst>
              <p:ext uri="{D42A27DB-BD31-4B8C-83A1-F6EECF244321}">
                <p14:modId xmlns:p14="http://schemas.microsoft.com/office/powerpoint/2010/main" val="1415066717"/>
              </p:ext>
            </p:extLst>
          </p:nvPr>
        </p:nvGraphicFramePr>
        <p:xfrm>
          <a:off x="3900897" y="4166469"/>
          <a:ext cx="4019551" cy="2301876"/>
        </p:xfrm>
        <a:graphic>
          <a:graphicData uri="http://schemas.openxmlformats.org/drawingml/2006/chart">
            <c:chart xmlns:c="http://schemas.openxmlformats.org/drawingml/2006/chart" xmlns:r="http://schemas.openxmlformats.org/officeDocument/2006/relationships" r:id="rId5"/>
          </a:graphicData>
        </a:graphic>
      </p:graphicFrame>
      <p:sp>
        <p:nvSpPr>
          <p:cNvPr id="9" name="Hộp Văn bản 2">
            <a:extLst>
              <a:ext uri="{FF2B5EF4-FFF2-40B4-BE49-F238E27FC236}">
                <a16:creationId xmlns:a16="http://schemas.microsoft.com/office/drawing/2014/main" id="{28D28BA1-EB61-461F-A9EB-6A3812351059}"/>
              </a:ext>
            </a:extLst>
          </p:cNvPr>
          <p:cNvSpPr txBox="1"/>
          <p:nvPr/>
        </p:nvSpPr>
        <p:spPr>
          <a:xfrm>
            <a:off x="1954656" y="1180816"/>
            <a:ext cx="733726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Đồ thị biểu diễn hệ số t</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ơng quan của tín hiệu 1) tay 2) chân 3) l</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ng </a:t>
            </a:r>
          </a:p>
        </p:txBody>
      </p:sp>
      <p:sp>
        <p:nvSpPr>
          <p:cNvPr id="10" name="Hộp Văn bản 8">
            <a:extLst>
              <a:ext uri="{FF2B5EF4-FFF2-40B4-BE49-F238E27FC236}">
                <a16:creationId xmlns:a16="http://schemas.microsoft.com/office/drawing/2014/main" id="{6665ED2D-E73C-4178-A8F7-855AE6EBE374}"/>
              </a:ext>
            </a:extLst>
          </p:cNvPr>
          <p:cNvSpPr txBox="1"/>
          <p:nvPr/>
        </p:nvSpPr>
        <p:spPr>
          <a:xfrm>
            <a:off x="3900895" y="6129791"/>
            <a:ext cx="298480" cy="338554"/>
          </a:xfrm>
          <a:prstGeom prst="rect">
            <a:avLst/>
          </a:prstGeom>
          <a:noFill/>
          <a:ln>
            <a:solidFill>
              <a:schemeClr val="tx1"/>
            </a:solidFill>
          </a:ln>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a:latin typeface="Arial" panose="020B0604020202020204" pitchFamily="34" charset="0"/>
                <a:cs typeface="Arial" panose="020B0604020202020204" pitchFamily="34" charset="0"/>
              </a:rPr>
              <a:t>3</a:t>
            </a:r>
          </a:p>
        </p:txBody>
      </p:sp>
      <p:sp>
        <p:nvSpPr>
          <p:cNvPr id="11" name="Date Placeholder 1">
            <a:extLst>
              <a:ext uri="{FF2B5EF4-FFF2-40B4-BE49-F238E27FC236}">
                <a16:creationId xmlns:a16="http://schemas.microsoft.com/office/drawing/2014/main" id="{D71872E5-DC04-484B-B60C-E3ACD075C92E}"/>
              </a:ext>
            </a:extLst>
          </p:cNvPr>
          <p:cNvSpPr txBox="1">
            <a:spLocks noGrp="1"/>
          </p:cNvSpPr>
          <p:nvPr>
            <p:ph type="dt" sz="half" idx="10"/>
          </p:nvPr>
        </p:nvSpPr>
        <p:spPr>
          <a:xfrm>
            <a:off x="288925" y="6665913"/>
            <a:ext cx="2616200" cy="18097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smtClean="0"/>
              <a:pPr/>
              <a:t>7/9/2021</a:t>
            </a:fld>
            <a:endParaRPr lang="en-US" dirty="0"/>
          </a:p>
        </p:txBody>
      </p:sp>
    </p:spTree>
    <p:extLst>
      <p:ext uri="{BB962C8B-B14F-4D97-AF65-F5344CB8AC3E}">
        <p14:creationId xmlns:p14="http://schemas.microsoft.com/office/powerpoint/2010/main" val="170918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36D4D-5FBC-4A46-8C37-13963B1A79FD}"/>
              </a:ext>
            </a:extLst>
          </p:cNvPr>
          <p:cNvSpPr>
            <a:spLocks noGrp="1"/>
          </p:cNvSpPr>
          <p:nvPr>
            <p:ph type="sldNum" sz="quarter" idx="12"/>
          </p:nvPr>
        </p:nvSpPr>
        <p:spPr/>
        <p:txBody>
          <a:bodyPr/>
          <a:lstStyle/>
          <a:p>
            <a:fld id="{FFBF3AD2-CB26-4B02-BEB9-3D59151808E6}" type="slidenum">
              <a:rPr lang="en-US" smtClean="0"/>
              <a:t>22</a:t>
            </a:fld>
            <a:endParaRPr lang="en-US"/>
          </a:p>
        </p:txBody>
      </p:sp>
      <p:sp>
        <p:nvSpPr>
          <p:cNvPr id="4" name="Content Placeholder 3">
            <a:extLst>
              <a:ext uri="{FF2B5EF4-FFF2-40B4-BE49-F238E27FC236}">
                <a16:creationId xmlns:a16="http://schemas.microsoft.com/office/drawing/2014/main" id="{6F37590E-B90E-4676-B9C1-C6B341146094}"/>
              </a:ext>
            </a:extLst>
          </p:cNvPr>
          <p:cNvSpPr>
            <a:spLocks noGrp="1"/>
          </p:cNvSpPr>
          <p:nvPr>
            <p:ph idx="1"/>
          </p:nvPr>
        </p:nvSpPr>
        <p:spPr/>
        <p:txBody>
          <a:bodyPr/>
          <a:lstStyle/>
          <a:p>
            <a:r>
              <a:rPr lang="en-US" dirty="0" err="1"/>
              <a:t>Đồ</a:t>
            </a:r>
            <a:r>
              <a:rPr lang="en-US" dirty="0"/>
              <a:t> </a:t>
            </a:r>
            <a:r>
              <a:rPr lang="en-US" dirty="0" err="1"/>
              <a:t>án</a:t>
            </a:r>
            <a:r>
              <a:rPr lang="en-US" dirty="0"/>
              <a:t> </a:t>
            </a:r>
            <a:r>
              <a:rPr lang="en-US" dirty="0" err="1"/>
              <a:t>trên</a:t>
            </a:r>
            <a:r>
              <a:rPr lang="en-US" dirty="0"/>
              <a:t> </a:t>
            </a:r>
            <a:r>
              <a:rPr lang="en-US" dirty="0" err="1"/>
              <a:t>đã</a:t>
            </a:r>
            <a:r>
              <a:rPr lang="en-US" dirty="0"/>
              <a:t> </a:t>
            </a:r>
            <a:r>
              <a:rPr lang="en-US" dirty="0" err="1"/>
              <a:t>làm</a:t>
            </a:r>
            <a:r>
              <a:rPr lang="en-US" dirty="0"/>
              <a:t> </a:t>
            </a:r>
            <a:r>
              <a:rPr lang="en-US" dirty="0" err="1"/>
              <a:t>được</a:t>
            </a:r>
            <a:endParaRPr lang="en-US" dirty="0"/>
          </a:p>
          <a:p>
            <a:endParaRPr lang="en-US" dirty="0"/>
          </a:p>
          <a:p>
            <a:pPr lvl="0">
              <a:buFont typeface="Wingdings" panose="05000000000000000000" pitchFamily="2" charset="2"/>
              <a:buChar char="q"/>
            </a:pPr>
            <a:r>
              <a:rPr lang="en-US"/>
              <a:t>Xây dựng một hệ thống đo tín hiệu điện cơ hoàn chỉnh</a:t>
            </a:r>
          </a:p>
          <a:p>
            <a:pPr lvl="0">
              <a:buFont typeface="Wingdings" panose="05000000000000000000" pitchFamily="2" charset="2"/>
              <a:buChar char="q"/>
            </a:pPr>
            <a:r>
              <a:rPr lang="en-US"/>
              <a:t>Đo được tín hiệu điện cơ ở các bó cơ khác nhau trên cơ thể</a:t>
            </a:r>
          </a:p>
          <a:p>
            <a:pPr lvl="0">
              <a:buFont typeface="Wingdings" panose="05000000000000000000" pitchFamily="2" charset="2"/>
              <a:buChar char="q"/>
            </a:pPr>
            <a:r>
              <a:rPr lang="en-US"/>
              <a:t>Tín hiệu điện cơ đo được được hiển thị chính xác và lưu trữ đầy đủ</a:t>
            </a:r>
          </a:p>
          <a:p>
            <a:pPr lvl="0">
              <a:buFont typeface="Wingdings" panose="05000000000000000000" pitchFamily="2" charset="2"/>
              <a:buChar char="q"/>
            </a:pPr>
            <a:endParaRPr lang="en-US"/>
          </a:p>
          <a:p>
            <a:pPr marL="0" indent="0">
              <a:buNone/>
            </a:pPr>
            <a:endParaRPr lang="en-US" dirty="0"/>
          </a:p>
          <a:p>
            <a:r>
              <a:rPr lang="en-US" dirty="0" err="1"/>
              <a:t>Những</a:t>
            </a:r>
            <a:r>
              <a:rPr lang="en-US" dirty="0"/>
              <a:t> </a:t>
            </a:r>
            <a:r>
              <a:rPr lang="en-US" dirty="0" err="1"/>
              <a:t>vấn</a:t>
            </a:r>
            <a:r>
              <a:rPr lang="en-US" dirty="0"/>
              <a:t> </a:t>
            </a:r>
            <a:r>
              <a:rPr lang="en-US" dirty="0" err="1"/>
              <a:t>đề</a:t>
            </a:r>
            <a:r>
              <a:rPr lang="en-US" dirty="0"/>
              <a:t> </a:t>
            </a:r>
            <a:r>
              <a:rPr lang="en-US" dirty="0" err="1"/>
              <a:t>chưa</a:t>
            </a:r>
            <a:r>
              <a:rPr lang="en-US" dirty="0"/>
              <a:t> </a:t>
            </a:r>
            <a:r>
              <a:rPr lang="en-US" dirty="0" err="1"/>
              <a:t>làm</a:t>
            </a:r>
            <a:r>
              <a:rPr lang="en-US" dirty="0"/>
              <a:t> </a:t>
            </a:r>
            <a:r>
              <a:rPr lang="en-US" dirty="0" err="1"/>
              <a:t>được</a:t>
            </a:r>
            <a:r>
              <a:rPr lang="en-US" dirty="0"/>
              <a:t> </a:t>
            </a:r>
            <a:r>
              <a:rPr lang="en-US" dirty="0" err="1"/>
              <a:t>trong</a:t>
            </a:r>
            <a:r>
              <a:rPr lang="en-US" dirty="0"/>
              <a:t> </a:t>
            </a:r>
            <a:r>
              <a:rPr lang="en-US" dirty="0" err="1"/>
              <a:t>đồ</a:t>
            </a:r>
            <a:r>
              <a:rPr lang="en-US" dirty="0"/>
              <a:t> </a:t>
            </a:r>
            <a:r>
              <a:rPr lang="en-US" dirty="0" err="1"/>
              <a:t>án</a:t>
            </a:r>
            <a:endParaRPr lang="en-US" dirty="0"/>
          </a:p>
          <a:p>
            <a:pPr marL="0" indent="0">
              <a:buNone/>
            </a:pPr>
            <a:endParaRPr lang="en-US" dirty="0"/>
          </a:p>
          <a:p>
            <a:pPr lvl="0">
              <a:buFont typeface="Wingdings" panose="05000000000000000000" pitchFamily="2" charset="2"/>
              <a:buChar char="q"/>
            </a:pPr>
            <a:r>
              <a:rPr lang="en-US" dirty="0" err="1"/>
              <a:t>Chưa</a:t>
            </a:r>
            <a:r>
              <a:rPr lang="en-US" dirty="0"/>
              <a:t> </a:t>
            </a:r>
            <a:r>
              <a:rPr lang="en-US" dirty="0" err="1"/>
              <a:t>thiết</a:t>
            </a:r>
            <a:r>
              <a:rPr lang="en-US" dirty="0"/>
              <a:t> </a:t>
            </a:r>
            <a:r>
              <a:rPr lang="en-US" dirty="0" err="1"/>
              <a:t>kế</a:t>
            </a:r>
            <a:r>
              <a:rPr lang="en-US" dirty="0"/>
              <a:t> </a:t>
            </a:r>
            <a:r>
              <a:rPr lang="en-US" dirty="0" err="1"/>
              <a:t>thành</a:t>
            </a:r>
            <a:r>
              <a:rPr lang="en-US" dirty="0"/>
              <a:t> </a:t>
            </a:r>
            <a:r>
              <a:rPr lang="en-US" dirty="0" err="1"/>
              <a:t>công</a:t>
            </a:r>
            <a:r>
              <a:rPr lang="en-US" dirty="0"/>
              <a:t> firmware 2 device.</a:t>
            </a:r>
          </a:p>
          <a:p>
            <a:pPr lvl="0">
              <a:buFont typeface="Wingdings" panose="05000000000000000000" pitchFamily="2" charset="2"/>
              <a:buChar char="q"/>
            </a:pPr>
            <a:r>
              <a:rPr lang="en-US" dirty="0" err="1"/>
              <a:t>Chưa</a:t>
            </a:r>
            <a:r>
              <a:rPr lang="en-US" dirty="0"/>
              <a:t> </a:t>
            </a:r>
            <a:r>
              <a:rPr lang="en-US" dirty="0" err="1"/>
              <a:t>kiểm</a:t>
            </a:r>
            <a:r>
              <a:rPr lang="en-US" dirty="0"/>
              <a:t> </a:t>
            </a:r>
            <a:r>
              <a:rPr lang="en-US" dirty="0" err="1"/>
              <a:t>soát</a:t>
            </a:r>
            <a:r>
              <a:rPr lang="en-US" dirty="0"/>
              <a:t> </a:t>
            </a:r>
            <a:r>
              <a:rPr lang="en-US" dirty="0" err="1"/>
              <a:t>được</a:t>
            </a:r>
            <a:r>
              <a:rPr lang="en-US" dirty="0"/>
              <a:t> </a:t>
            </a:r>
            <a:r>
              <a:rPr lang="en-US" dirty="0" err="1"/>
              <a:t>quá</a:t>
            </a:r>
            <a:r>
              <a:rPr lang="en-US" dirty="0"/>
              <a:t> </a:t>
            </a:r>
            <a:r>
              <a:rPr lang="en-US" dirty="0" err="1"/>
              <a:t>trình</a:t>
            </a:r>
            <a:r>
              <a:rPr lang="en-US" dirty="0"/>
              <a:t> </a:t>
            </a:r>
            <a:r>
              <a:rPr lang="en-US" dirty="0" err="1"/>
              <a:t>lưu</a:t>
            </a:r>
            <a:r>
              <a:rPr lang="en-US" dirty="0"/>
              <a:t> </a:t>
            </a:r>
            <a:r>
              <a:rPr lang="en-US" dirty="0" err="1"/>
              <a:t>dữ</a:t>
            </a:r>
            <a:r>
              <a:rPr lang="en-US" dirty="0"/>
              <a:t> </a:t>
            </a:r>
            <a:r>
              <a:rPr lang="en-US" dirty="0" err="1"/>
              <a:t>liệu</a:t>
            </a:r>
            <a:r>
              <a:rPr lang="en-US" dirty="0"/>
              <a:t> </a:t>
            </a:r>
            <a:r>
              <a:rPr lang="en-US" err="1"/>
              <a:t>vào</a:t>
            </a:r>
            <a:r>
              <a:rPr lang="en-US"/>
              <a:t> Sdcard</a:t>
            </a:r>
          </a:p>
          <a:p>
            <a:pPr lvl="0">
              <a:buFont typeface="Wingdings" panose="05000000000000000000" pitchFamily="2" charset="2"/>
              <a:buChar char="q"/>
            </a:pPr>
            <a:r>
              <a:rPr lang="en-US"/>
              <a:t>Chưa tích hợp được mạch sạc pin lên mạch</a:t>
            </a:r>
            <a:endParaRPr lang="en-US" dirty="0"/>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88F2662A-B64A-44C6-834B-69DFE6584712}"/>
              </a:ext>
            </a:extLst>
          </p:cNvPr>
          <p:cNvSpPr>
            <a:spLocks noGrp="1"/>
          </p:cNvSpPr>
          <p:nvPr>
            <p:ph type="title"/>
          </p:nvPr>
        </p:nvSpPr>
        <p:spPr/>
        <p:txBody>
          <a:bodyPr/>
          <a:lstStyle/>
          <a:p>
            <a:r>
              <a:rPr lang="en-US" dirty="0"/>
              <a:t>KẾT LUẬN</a:t>
            </a:r>
          </a:p>
        </p:txBody>
      </p:sp>
      <p:sp>
        <p:nvSpPr>
          <p:cNvPr id="6" name="Date Placeholder 1">
            <a:extLst>
              <a:ext uri="{FF2B5EF4-FFF2-40B4-BE49-F238E27FC236}">
                <a16:creationId xmlns:a16="http://schemas.microsoft.com/office/drawing/2014/main" id="{7A8426B3-4EF8-4A04-94A8-E82BA164BA10}"/>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3719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9EEC7-D76A-4904-9843-F71CA65F0B54}"/>
              </a:ext>
            </a:extLst>
          </p:cNvPr>
          <p:cNvSpPr>
            <a:spLocks noGrp="1"/>
          </p:cNvSpPr>
          <p:nvPr>
            <p:ph type="sldNum" sz="quarter" idx="12"/>
          </p:nvPr>
        </p:nvSpPr>
        <p:spPr/>
        <p:txBody>
          <a:bodyPr/>
          <a:lstStyle/>
          <a:p>
            <a:fld id="{FFBF3AD2-CB26-4B02-BEB9-3D59151808E6}" type="slidenum">
              <a:rPr lang="en-US" smtClean="0"/>
              <a:t>23</a:t>
            </a:fld>
            <a:endParaRPr lang="en-US"/>
          </a:p>
        </p:txBody>
      </p:sp>
      <p:sp>
        <p:nvSpPr>
          <p:cNvPr id="5" name="Content Placeholder 4">
            <a:extLst>
              <a:ext uri="{FF2B5EF4-FFF2-40B4-BE49-F238E27FC236}">
                <a16:creationId xmlns:a16="http://schemas.microsoft.com/office/drawing/2014/main" id="{D0B22934-B8AC-4937-95D4-C5B28CFE9B6E}"/>
              </a:ext>
            </a:extLst>
          </p:cNvPr>
          <p:cNvSpPr>
            <a:spLocks noGrp="1"/>
          </p:cNvSpPr>
          <p:nvPr>
            <p:ph idx="1"/>
          </p:nvPr>
        </p:nvSpPr>
        <p:spPr/>
        <p:txBody>
          <a:bodyPr/>
          <a:lstStyle/>
          <a:p>
            <a:endParaRPr lang="en-US" kern="100" dirty="0">
              <a:ea typeface="Calibri" panose="020F0502020204030204" pitchFamily="34" charset="0"/>
            </a:endParaRPr>
          </a:p>
          <a:p>
            <a:endParaRPr lang="en-US" kern="100" dirty="0">
              <a:ea typeface="Calibri" panose="020F0502020204030204" pitchFamily="34" charset="0"/>
            </a:endParaRPr>
          </a:p>
          <a:p>
            <a:endParaRPr lang="en-US" dirty="0"/>
          </a:p>
        </p:txBody>
      </p:sp>
      <p:sp>
        <p:nvSpPr>
          <p:cNvPr id="6" name="Title 5">
            <a:extLst>
              <a:ext uri="{FF2B5EF4-FFF2-40B4-BE49-F238E27FC236}">
                <a16:creationId xmlns:a16="http://schemas.microsoft.com/office/drawing/2014/main" id="{04A62690-D56F-454C-8736-78BE2CB5537E}"/>
              </a:ext>
            </a:extLst>
          </p:cNvPr>
          <p:cNvSpPr>
            <a:spLocks noGrp="1"/>
          </p:cNvSpPr>
          <p:nvPr>
            <p:ph type="title"/>
          </p:nvPr>
        </p:nvSpPr>
        <p:spPr/>
        <p:txBody>
          <a:bodyPr/>
          <a:lstStyle/>
          <a:p>
            <a:r>
              <a:rPr lang="en-US" dirty="0" err="1"/>
              <a:t>Hướng</a:t>
            </a:r>
            <a:r>
              <a:rPr lang="en-US" dirty="0"/>
              <a:t> </a:t>
            </a:r>
            <a:r>
              <a:rPr lang="en-US" dirty="0" err="1"/>
              <a:t>phát</a:t>
            </a:r>
            <a:r>
              <a:rPr lang="en-US" dirty="0"/>
              <a:t> </a:t>
            </a:r>
            <a:r>
              <a:rPr lang="en-US" dirty="0" err="1"/>
              <a:t>triển</a:t>
            </a:r>
            <a:endParaRPr lang="en-US" dirty="0"/>
          </a:p>
        </p:txBody>
      </p:sp>
      <p:sp>
        <p:nvSpPr>
          <p:cNvPr id="8" name="Rectangle 7">
            <a:extLst>
              <a:ext uri="{FF2B5EF4-FFF2-40B4-BE49-F238E27FC236}">
                <a16:creationId xmlns:a16="http://schemas.microsoft.com/office/drawing/2014/main" id="{94C8BF3A-2665-4B4A-9B5D-006490B01D7F}"/>
              </a:ext>
            </a:extLst>
          </p:cNvPr>
          <p:cNvSpPr/>
          <p:nvPr/>
        </p:nvSpPr>
        <p:spPr>
          <a:xfrm>
            <a:off x="478971" y="1156624"/>
            <a:ext cx="10145486" cy="1987916"/>
          </a:xfrm>
          <a:prstGeom prst="rect">
            <a:avLst/>
          </a:prstGeom>
        </p:spPr>
        <p:txBody>
          <a:bodyPr wrap="square">
            <a:spAutoFit/>
          </a:bodyPr>
          <a:lstStyle/>
          <a:p>
            <a:pPr marL="342900" indent="-342900">
              <a:lnSpc>
                <a:spcPct val="107000"/>
              </a:lnSpc>
              <a:spcBef>
                <a:spcPts val="600"/>
              </a:spcBef>
              <a:spcAft>
                <a:spcPts val="800"/>
              </a:spcAft>
              <a:buFont typeface="Wingdings" panose="05000000000000000000" pitchFamily="2" charset="2"/>
              <a:buChar char="q"/>
            </a:pPr>
            <a:r>
              <a:rPr lang="en-US" sz="2000" kern="100" dirty="0" err="1">
                <a:latin typeface="Arial" panose="020B0604020202020204" pitchFamily="34" charset="0"/>
                <a:ea typeface="Calibri" panose="020F0502020204030204" pitchFamily="34" charset="0"/>
                <a:cs typeface="Arial" panose="020B0604020202020204" pitchFamily="34" charset="0"/>
              </a:rPr>
              <a:t>Lập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trình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đo</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thêm</a:t>
            </a:r>
            <a:r>
              <a:rPr lang="en-US" sz="2000" kern="100" dirty="0">
                <a:latin typeface="Arial" panose="020B0604020202020204" pitchFamily="34" charset="0"/>
                <a:ea typeface="Calibri" panose="020F0502020204030204" pitchFamily="34" charset="0"/>
                <a:cs typeface="Arial" panose="020B0604020202020204" pitchFamily="34" charset="0"/>
              </a:rPr>
              <a:t> 1 </a:t>
            </a:r>
            <a:r>
              <a:rPr lang="en-US" sz="2000" kern="100" dirty="0" err="1">
                <a:latin typeface="Arial" panose="020B0604020202020204" pitchFamily="34" charset="0"/>
                <a:ea typeface="Calibri" panose="020F0502020204030204" pitchFamily="34" charset="0"/>
                <a:cs typeface="Arial" panose="020B0604020202020204" pitchFamily="34" charset="0"/>
              </a:rPr>
              <a:t>số</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thông</a:t>
            </a:r>
            <a:r>
              <a:rPr lang="en-US" sz="2000" kern="100" dirty="0">
                <a:latin typeface="Arial" panose="020B0604020202020204" pitchFamily="34" charset="0"/>
                <a:ea typeface="Calibri" panose="020F0502020204030204" pitchFamily="34" charset="0"/>
                <a:cs typeface="Arial" panose="020B0604020202020204" pitchFamily="34" charset="0"/>
              </a:rPr>
              <a:t> tin </a:t>
            </a:r>
            <a:r>
              <a:rPr lang="en-US" sz="2000" kern="100" dirty="0" err="1">
                <a:latin typeface="Arial" panose="020B0604020202020204" pitchFamily="34" charset="0"/>
                <a:ea typeface="Calibri" panose="020F0502020204030204" pitchFamily="34" charset="0"/>
                <a:cs typeface="Arial" panose="020B0604020202020204" pitchFamily="34" charset="0"/>
              </a:rPr>
              <a:t>của</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môi</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trường</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như</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Nhiệt</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độ</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độ</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ẩm</a:t>
            </a:r>
            <a:r>
              <a:rPr lang="en-US" sz="2000" kern="100" dirty="0">
                <a:latin typeface="Arial" panose="020B0604020202020204" pitchFamily="34" charset="0"/>
                <a:ea typeface="Calibri" panose="020F0502020204030204" pitchFamily="34" charset="0"/>
                <a:cs typeface="Arial" panose="020B0604020202020204" pitchFamily="34" charset="0"/>
              </a:rPr>
              <a:t>, …</a:t>
            </a:r>
          </a:p>
          <a:p>
            <a:pPr marL="342900" indent="-342900">
              <a:lnSpc>
                <a:spcPct val="107000"/>
              </a:lnSpc>
              <a:spcAft>
                <a:spcPts val="800"/>
              </a:spcAft>
              <a:buFont typeface="Wingdings" panose="05000000000000000000" pitchFamily="2" charset="2"/>
              <a:buChar char="q"/>
            </a:pPr>
            <a:r>
              <a:rPr lang="en-US" sz="2000" kern="100" dirty="0" err="1">
                <a:latin typeface="Arial" panose="020B0604020202020204" pitchFamily="34" charset="0"/>
                <a:ea typeface="Calibri" panose="020F0502020204030204" pitchFamily="34" charset="0"/>
                <a:cs typeface="Arial" panose="020B0604020202020204" pitchFamily="34" charset="0"/>
              </a:rPr>
              <a:t>Lập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trình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hiển</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thị</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phần</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trăm</a:t>
            </a:r>
            <a:r>
              <a:rPr lang="en-US" sz="2000" kern="100" dirty="0">
                <a:latin typeface="Arial" panose="020B0604020202020204" pitchFamily="34" charset="0"/>
                <a:ea typeface="Calibri" panose="020F0502020204030204" pitchFamily="34" charset="0"/>
                <a:cs typeface="Arial" panose="020B0604020202020204" pitchFamily="34" charset="0"/>
              </a:rPr>
              <a:t> pin </a:t>
            </a:r>
            <a:r>
              <a:rPr lang="en-US" sz="2000" kern="100" dirty="0" err="1">
                <a:latin typeface="Arial" panose="020B0604020202020204" pitchFamily="34" charset="0"/>
                <a:ea typeface="Calibri" panose="020F0502020204030204" pitchFamily="34" charset="0"/>
                <a:cs typeface="Arial" panose="020B0604020202020204" pitchFamily="34" charset="0"/>
              </a:rPr>
              <a:t>của</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thiết</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bị</a:t>
            </a:r>
            <a:r>
              <a:rPr lang="en-US" sz="2000" kern="100" dirty="0">
                <a:latin typeface="Arial" panose="020B0604020202020204" pitchFamily="34" charset="0"/>
                <a:ea typeface="Calibri" panose="020F0502020204030204" pitchFamily="34" charset="0"/>
                <a:cs typeface="Arial" panose="020B0604020202020204" pitchFamily="34" charset="0"/>
              </a:rPr>
              <a:t>.</a:t>
            </a:r>
          </a:p>
          <a:p>
            <a:pPr marL="342900" indent="-342900" algn="just">
              <a:lnSpc>
                <a:spcPct val="115000"/>
              </a:lnSpc>
              <a:buFont typeface="Wingdings" panose="05000000000000000000" pitchFamily="2" charset="2"/>
              <a:buChar char="q"/>
            </a:pPr>
            <a:r>
              <a:rPr lang="en-US" sz="2000" kern="100" dirty="0" err="1">
                <a:latin typeface="Arial" panose="020B0604020202020204" pitchFamily="34" charset="0"/>
                <a:ea typeface="Calibri" panose="020F0502020204030204" pitchFamily="34" charset="0"/>
                <a:cs typeface="Arial" panose="020B0604020202020204" pitchFamily="34" charset="0"/>
              </a:rPr>
              <a:t>Tối</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ưu</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thuật</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toán</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hoặc</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đưa</a:t>
            </a:r>
            <a:r>
              <a:rPr lang="en-US" sz="2000" kern="100" dirty="0">
                <a:latin typeface="Arial" panose="020B0604020202020204" pitchFamily="34" charset="0"/>
                <a:ea typeface="Calibri" panose="020F0502020204030204" pitchFamily="34" charset="0"/>
                <a:cs typeface="Arial" panose="020B0604020202020204" pitchFamily="34" charset="0"/>
              </a:rPr>
              <a:t> ra </a:t>
            </a:r>
            <a:r>
              <a:rPr lang="en-US" sz="2000" kern="100" dirty="0" err="1">
                <a:latin typeface="Arial" panose="020B0604020202020204" pitchFamily="34" charset="0"/>
                <a:ea typeface="Calibri" panose="020F0502020204030204" pitchFamily="34" charset="0"/>
                <a:cs typeface="Arial" panose="020B0604020202020204" pitchFamily="34" charset="0"/>
              </a:rPr>
              <a:t>giải</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pháp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mới</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để</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phân</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tích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tính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toán</a:t>
            </a:r>
            <a:r>
              <a:rPr lang="en-US" sz="2000" kern="100" dirty="0">
                <a:latin typeface="Arial" panose="020B0604020202020204" pitchFamily="34" charset="0"/>
                <a:ea typeface="Calibri" panose="020F0502020204030204" pitchFamily="34" charset="0"/>
                <a:cs typeface="Arial" panose="020B0604020202020204" pitchFamily="34" charset="0"/>
              </a:rPr>
              <a:t> SNR </a:t>
            </a:r>
            <a:r>
              <a:rPr lang="en-US" sz="2000" kern="100" dirty="0" err="1">
                <a:latin typeface="Arial" panose="020B0604020202020204" pitchFamily="34" charset="0"/>
                <a:ea typeface="Calibri" panose="020F0502020204030204" pitchFamily="34" charset="0"/>
                <a:cs typeface="Arial" panose="020B0604020202020204" pitchFamily="34" charset="0"/>
              </a:rPr>
              <a:t>cho</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dữ</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liệu</a:t>
            </a:r>
            <a:r>
              <a:rPr lang="en-US" sz="2000" kern="100" dirty="0">
                <a:latin typeface="Arial" panose="020B0604020202020204" pitchFamily="34" charset="0"/>
                <a:ea typeface="Calibri" panose="020F0502020204030204" pitchFamily="34" charset="0"/>
                <a:cs typeface="Arial" panose="020B0604020202020204" pitchFamily="34" charset="0"/>
              </a:rPr>
              <a:t>.</a:t>
            </a:r>
          </a:p>
          <a:p>
            <a:pPr marL="342900" indent="-342900" algn="just">
              <a:lnSpc>
                <a:spcPct val="115000"/>
              </a:lnSpc>
              <a:buFont typeface="Wingdings" panose="05000000000000000000" pitchFamily="2" charset="2"/>
              <a:buChar char="q"/>
            </a:pPr>
            <a:r>
              <a:rPr lang="en-US" sz="2000" kern="100" dirty="0" err="1">
                <a:latin typeface="Arial" panose="020B0604020202020204" pitchFamily="34" charset="0"/>
                <a:ea typeface="Calibri" panose="020F0502020204030204" pitchFamily="34" charset="0"/>
                <a:cs typeface="Arial" panose="020B0604020202020204" pitchFamily="34" charset="0"/>
              </a:rPr>
              <a:t>Tích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hợp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mạch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sạc</a:t>
            </a:r>
            <a:r>
              <a:rPr lang="en-US" sz="2000" kern="100" dirty="0">
                <a:latin typeface="Arial" panose="020B0604020202020204" pitchFamily="34" charset="0"/>
                <a:ea typeface="Calibri" panose="020F0502020204030204" pitchFamily="34" charset="0"/>
                <a:cs typeface="Arial" panose="020B0604020202020204" pitchFamily="34" charset="0"/>
              </a:rPr>
              <a:t> pin </a:t>
            </a:r>
            <a:r>
              <a:rPr lang="en-US" sz="2000" kern="100" dirty="0" err="1">
                <a:latin typeface="Arial" panose="020B0604020202020204" pitchFamily="34" charset="0"/>
                <a:ea typeface="Calibri" panose="020F0502020204030204" pitchFamily="34" charset="0"/>
                <a:cs typeface="Arial" panose="020B0604020202020204" pitchFamily="34" charset="0"/>
              </a:rPr>
              <a:t>vào</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mạch</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điện</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tử</a:t>
            </a:r>
            <a:r>
              <a:rPr lang="en-US" sz="2000" kern="100" dirty="0">
                <a:latin typeface="Arial" panose="020B0604020202020204" pitchFamily="34" charset="0"/>
                <a:ea typeface="Calibri" panose="020F0502020204030204" pitchFamily="34" charset="0"/>
                <a:cs typeface="Arial" panose="020B0604020202020204" pitchFamily="34" charset="0"/>
              </a:rPr>
              <a:t>.</a:t>
            </a:r>
          </a:p>
          <a:p>
            <a:pPr marL="342900" indent="-342900" algn="just">
              <a:lnSpc>
                <a:spcPct val="115000"/>
              </a:lnSpc>
              <a:spcAft>
                <a:spcPts val="600"/>
              </a:spcAft>
              <a:buFont typeface="Wingdings" panose="05000000000000000000" pitchFamily="2" charset="2"/>
              <a:buChar char="q"/>
            </a:pPr>
            <a:r>
              <a:rPr lang="en-US" sz="2000" kern="100" dirty="0" err="1">
                <a:latin typeface="Arial" panose="020B0604020202020204" pitchFamily="34" charset="0"/>
                <a:ea typeface="Calibri" panose="020F0502020204030204" pitchFamily="34" charset="0"/>
                <a:cs typeface="Arial" panose="020B0604020202020204" pitchFamily="34" charset="0"/>
              </a:rPr>
              <a:t>Tìm</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giải</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pháp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khắc</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phục</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sự</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tiếp</a:t>
            </a:r>
            <a:r>
              <a:rPr lang="en-US" sz="2000" kern="100" dirty="0">
                <a:latin typeface="Arial" panose="020B0604020202020204" pitchFamily="34" charset="0"/>
                <a:ea typeface="Calibri" panose="020F0502020204030204" pitchFamily="34" charset="0"/>
                <a:cs typeface="Arial" panose="020B0604020202020204" pitchFamily="34" charset="0"/>
              </a:rPr>
              <a:t> </a:t>
            </a:r>
            <a:r>
              <a:rPr lang="en-US" sz="2000" kern="100" dirty="0" err="1">
                <a:latin typeface="Arial" panose="020B0604020202020204" pitchFamily="34" charset="0"/>
                <a:ea typeface="Calibri" panose="020F0502020204030204" pitchFamily="34" charset="0"/>
                <a:cs typeface="Arial" panose="020B0604020202020204" pitchFamily="34" charset="0"/>
              </a:rPr>
              <a:t>xúc</a:t>
            </a:r>
            <a:r>
              <a:rPr lang="en-US" sz="2000" kern="100" dirty="0">
                <a:latin typeface="Arial" panose="020B0604020202020204" pitchFamily="34" charset="0"/>
                <a:ea typeface="Calibri" panose="020F0502020204030204" pitchFamily="34" charset="0"/>
                <a:cs typeface="Arial" panose="020B0604020202020204" pitchFamily="34" charset="0"/>
              </a:rPr>
              <a:t> graphene </a:t>
            </a:r>
            <a:r>
              <a:rPr lang="en-US" sz="2000" kern="100" dirty="0" err="1">
                <a:latin typeface="Arial" panose="020B0604020202020204" pitchFamily="34" charset="0"/>
                <a:ea typeface="Calibri" panose="020F0502020204030204" pitchFamily="34" charset="0"/>
                <a:cs typeface="Arial" panose="020B0604020202020204" pitchFamily="34" charset="0"/>
              </a:rPr>
              <a:t>với</a:t>
            </a:r>
            <a:r>
              <a:rPr lang="en-US" sz="2000" kern="100" dirty="0">
                <a:latin typeface="Arial" panose="020B0604020202020204" pitchFamily="34" charset="0"/>
                <a:ea typeface="Calibri" panose="020F0502020204030204" pitchFamily="34" charset="0"/>
                <a:cs typeface="Arial" panose="020B0604020202020204" pitchFamily="34" charset="0"/>
              </a:rPr>
              <a:t> da.</a:t>
            </a:r>
          </a:p>
        </p:txBody>
      </p:sp>
      <p:sp>
        <p:nvSpPr>
          <p:cNvPr id="7" name="Date Placeholder 1">
            <a:extLst>
              <a:ext uri="{FF2B5EF4-FFF2-40B4-BE49-F238E27FC236}">
                <a16:creationId xmlns:a16="http://schemas.microsoft.com/office/drawing/2014/main" id="{23776A26-3A4D-4DA2-A364-1A6E37D4901A}"/>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08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F0E5D2-49D7-4301-BD42-F3CA1C7FC876}"/>
              </a:ext>
            </a:extLst>
          </p:cNvPr>
          <p:cNvSpPr>
            <a:spLocks noGrp="1"/>
          </p:cNvSpPr>
          <p:nvPr>
            <p:ph type="sldNum" sz="quarter" idx="12"/>
          </p:nvPr>
        </p:nvSpPr>
        <p:spPr/>
        <p:txBody>
          <a:bodyPr/>
          <a:lstStyle/>
          <a:p>
            <a:fld id="{FFBF3AD2-CB26-4B02-BEB9-3D59151808E6}" type="slidenum">
              <a:rPr lang="en-US" smtClean="0"/>
              <a:t>24</a:t>
            </a:fld>
            <a:endParaRPr lang="en-US"/>
          </a:p>
        </p:txBody>
      </p:sp>
      <p:sp>
        <p:nvSpPr>
          <p:cNvPr id="6" name="Title 5">
            <a:extLst>
              <a:ext uri="{FF2B5EF4-FFF2-40B4-BE49-F238E27FC236}">
                <a16:creationId xmlns:a16="http://schemas.microsoft.com/office/drawing/2014/main" id="{E5BE23B8-6354-4087-8368-ABD0C7674619}"/>
              </a:ext>
            </a:extLst>
          </p:cNvPr>
          <p:cNvSpPr>
            <a:spLocks noGrp="1"/>
          </p:cNvSpPr>
          <p:nvPr>
            <p:ph type="title"/>
          </p:nvPr>
        </p:nvSpPr>
        <p:spPr>
          <a:xfrm>
            <a:off x="2904671" y="2607898"/>
            <a:ext cx="5758386" cy="1367755"/>
          </a:xfrm>
        </p:spPr>
        <p:txBody>
          <a:bodyPr>
            <a:normAutofit/>
          </a:bodyPr>
          <a:lstStyle/>
          <a:p>
            <a:pPr algn="ctr"/>
            <a:r>
              <a:rPr lang="en-US"/>
              <a:t>Thank you for watching and listening</a:t>
            </a:r>
          </a:p>
        </p:txBody>
      </p:sp>
      <p:sp>
        <p:nvSpPr>
          <p:cNvPr id="5" name="Date Placeholder 1">
            <a:extLst>
              <a:ext uri="{FF2B5EF4-FFF2-40B4-BE49-F238E27FC236}">
                <a16:creationId xmlns:a16="http://schemas.microsoft.com/office/drawing/2014/main" id="{F98D409D-AEC9-418F-A3F9-DDAE74F6E871}"/>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63012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081B56-B47A-4A29-9BEE-BF582899DAA1}"/>
              </a:ext>
            </a:extLst>
          </p:cNvPr>
          <p:cNvSpPr>
            <a:spLocks noGrp="1"/>
          </p:cNvSpPr>
          <p:nvPr>
            <p:ph type="dt" sz="half" idx="10"/>
          </p:nvPr>
        </p:nvSpPr>
        <p:spPr/>
        <p:txBody>
          <a:bodyPr/>
          <a:lstStyle/>
          <a:p>
            <a:r>
              <a:rPr lang="en-US"/>
              <a:t>7/20/2020</a:t>
            </a:r>
          </a:p>
        </p:txBody>
      </p:sp>
      <p:sp>
        <p:nvSpPr>
          <p:cNvPr id="4" name="Slide Number Placeholder 3">
            <a:extLst>
              <a:ext uri="{FF2B5EF4-FFF2-40B4-BE49-F238E27FC236}">
                <a16:creationId xmlns:a16="http://schemas.microsoft.com/office/drawing/2014/main" id="{493DED14-BB08-4724-9E23-C3F06B9B827A}"/>
              </a:ext>
            </a:extLst>
          </p:cNvPr>
          <p:cNvSpPr>
            <a:spLocks noGrp="1"/>
          </p:cNvSpPr>
          <p:nvPr>
            <p:ph type="sldNum" sz="quarter" idx="12"/>
          </p:nvPr>
        </p:nvSpPr>
        <p:spPr/>
        <p:txBody>
          <a:bodyPr/>
          <a:lstStyle/>
          <a:p>
            <a:fld id="{FFBF3AD2-CB26-4B02-BEB9-3D59151808E6}" type="slidenum">
              <a:rPr lang="en-US" smtClean="0"/>
              <a:t>25</a:t>
            </a:fld>
            <a:endParaRPr lang="en-US"/>
          </a:p>
        </p:txBody>
      </p:sp>
      <p:sp>
        <p:nvSpPr>
          <p:cNvPr id="5" name="Content Placeholder 4">
            <a:extLst>
              <a:ext uri="{FF2B5EF4-FFF2-40B4-BE49-F238E27FC236}">
                <a16:creationId xmlns:a16="http://schemas.microsoft.com/office/drawing/2014/main" id="{4797603E-8178-449E-8E15-CA55FE03D730}"/>
              </a:ext>
            </a:extLst>
          </p:cNvPr>
          <p:cNvSpPr>
            <a:spLocks noGrp="1"/>
          </p:cNvSpPr>
          <p:nvPr>
            <p:ph idx="1"/>
          </p:nvPr>
        </p:nvSpPr>
        <p:spPr>
          <a:xfrm>
            <a:off x="219075" y="1156625"/>
            <a:ext cx="5149784" cy="555217"/>
          </a:xfrm>
        </p:spPr>
        <p:txBody>
          <a:bodyPr/>
          <a:lstStyle/>
          <a:p>
            <a:r>
              <a:rPr lang="en-US" dirty="0" err="1"/>
              <a:t>Sơ</a:t>
            </a:r>
            <a:r>
              <a:rPr lang="en-US" dirty="0"/>
              <a:t> </a:t>
            </a:r>
            <a:r>
              <a:rPr lang="en-US" dirty="0" err="1"/>
              <a:t>đồ</a:t>
            </a:r>
            <a:r>
              <a:rPr lang="en-US" dirty="0"/>
              <a:t> </a:t>
            </a:r>
            <a:r>
              <a:rPr lang="en-US" dirty="0" err="1"/>
              <a:t>khối</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r>
              <a:rPr lang="en-US" dirty="0"/>
              <a:t> EMG</a:t>
            </a:r>
          </a:p>
        </p:txBody>
      </p:sp>
      <p:sp>
        <p:nvSpPr>
          <p:cNvPr id="6" name="Title 5">
            <a:extLst>
              <a:ext uri="{FF2B5EF4-FFF2-40B4-BE49-F238E27FC236}">
                <a16:creationId xmlns:a16="http://schemas.microsoft.com/office/drawing/2014/main" id="{03F43DE6-F43A-4B66-840D-E142C681162C}"/>
              </a:ext>
            </a:extLst>
          </p:cNvPr>
          <p:cNvSpPr>
            <a:spLocks noGrp="1"/>
          </p:cNvSpPr>
          <p:nvPr>
            <p:ph type="title"/>
          </p:nvPr>
        </p:nvSpPr>
        <p:spPr/>
        <p:txBody>
          <a:bodyPr/>
          <a:lstStyle/>
          <a:p>
            <a:r>
              <a:rPr lang="en-US" dirty="0" err="1"/>
              <a:t>Thiết</a:t>
            </a:r>
            <a:r>
              <a:rPr lang="en-US" dirty="0"/>
              <a:t> </a:t>
            </a:r>
            <a:r>
              <a:rPr lang="en-US" dirty="0" err="1"/>
              <a:t>kế</a:t>
            </a:r>
            <a:r>
              <a:rPr lang="en-US" dirty="0"/>
              <a:t> firmware </a:t>
            </a:r>
            <a:r>
              <a:rPr lang="en-US" dirty="0" err="1"/>
              <a:t>cho</a:t>
            </a:r>
            <a:r>
              <a:rPr lang="en-US" dirty="0"/>
              <a:t> </a:t>
            </a:r>
            <a:r>
              <a:rPr lang="en-US" dirty="0" err="1"/>
              <a:t>hệ</a:t>
            </a:r>
            <a:r>
              <a:rPr lang="en-US" dirty="0"/>
              <a:t> </a:t>
            </a:r>
            <a:r>
              <a:rPr lang="en-US" dirty="0" err="1"/>
              <a:t>thống</a:t>
            </a:r>
            <a:endParaRPr lang="en-US" dirty="0"/>
          </a:p>
        </p:txBody>
      </p:sp>
      <p:pic>
        <p:nvPicPr>
          <p:cNvPr id="9" name="Picture 8">
            <a:extLst>
              <a:ext uri="{FF2B5EF4-FFF2-40B4-BE49-F238E27FC236}">
                <a16:creationId xmlns:a16="http://schemas.microsoft.com/office/drawing/2014/main" id="{E1F74071-455E-4FB4-A845-6C2AEF5328B1}"/>
              </a:ext>
            </a:extLst>
          </p:cNvPr>
          <p:cNvPicPr/>
          <p:nvPr/>
        </p:nvPicPr>
        <p:blipFill>
          <a:blip r:embed="rId3"/>
          <a:stretch>
            <a:fillRect/>
          </a:stretch>
        </p:blipFill>
        <p:spPr>
          <a:xfrm>
            <a:off x="2071434" y="1998921"/>
            <a:ext cx="6989136" cy="1967024"/>
          </a:xfrm>
          <a:prstGeom prst="rect">
            <a:avLst/>
          </a:prstGeom>
        </p:spPr>
      </p:pic>
    </p:spTree>
    <p:extLst>
      <p:ext uri="{BB962C8B-B14F-4D97-AF65-F5344CB8AC3E}">
        <p14:creationId xmlns:p14="http://schemas.microsoft.com/office/powerpoint/2010/main" val="13723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8C2355-098A-43EB-B0E1-BE563B0FD8CE}"/>
              </a:ext>
            </a:extLst>
          </p:cNvPr>
          <p:cNvSpPr>
            <a:spLocks noGrp="1"/>
          </p:cNvSpPr>
          <p:nvPr>
            <p:ph type="dt" sz="half" idx="10"/>
          </p:nvPr>
        </p:nvSpPr>
        <p:spPr/>
        <p:txBody>
          <a:bodyPr/>
          <a:lstStyle/>
          <a:p>
            <a:r>
              <a:rPr lang="en-US"/>
              <a:t>7/20/2020</a:t>
            </a:r>
          </a:p>
        </p:txBody>
      </p:sp>
      <p:sp>
        <p:nvSpPr>
          <p:cNvPr id="4" name="Slide Number Placeholder 3">
            <a:extLst>
              <a:ext uri="{FF2B5EF4-FFF2-40B4-BE49-F238E27FC236}">
                <a16:creationId xmlns:a16="http://schemas.microsoft.com/office/drawing/2014/main" id="{A23F3E34-4394-4108-9F4A-F6E32C6629DC}"/>
              </a:ext>
            </a:extLst>
          </p:cNvPr>
          <p:cNvSpPr>
            <a:spLocks noGrp="1"/>
          </p:cNvSpPr>
          <p:nvPr>
            <p:ph type="sldNum" sz="quarter" idx="12"/>
          </p:nvPr>
        </p:nvSpPr>
        <p:spPr/>
        <p:txBody>
          <a:bodyPr/>
          <a:lstStyle/>
          <a:p>
            <a:fld id="{FFBF3AD2-CB26-4B02-BEB9-3D59151808E6}" type="slidenum">
              <a:rPr lang="en-US" smtClean="0"/>
              <a:t>26</a:t>
            </a:fld>
            <a:endParaRPr lang="en-US"/>
          </a:p>
        </p:txBody>
      </p:sp>
      <p:sp>
        <p:nvSpPr>
          <p:cNvPr id="6" name="Title 5">
            <a:extLst>
              <a:ext uri="{FF2B5EF4-FFF2-40B4-BE49-F238E27FC236}">
                <a16:creationId xmlns:a16="http://schemas.microsoft.com/office/drawing/2014/main" id="{F3CA6C3D-AE9B-4F5B-804B-D0C82BE4AEEB}"/>
              </a:ext>
            </a:extLst>
          </p:cNvPr>
          <p:cNvSpPr>
            <a:spLocks noGrp="1"/>
          </p:cNvSpPr>
          <p:nvPr>
            <p:ph type="title"/>
          </p:nvPr>
        </p:nvSpPr>
        <p:spPr/>
        <p:txBody>
          <a:bodyPr/>
          <a:lstStyle/>
          <a:p>
            <a:r>
              <a:rPr lang="en-US" dirty="0" err="1"/>
              <a:t>Thiết</a:t>
            </a:r>
            <a:r>
              <a:rPr lang="en-US" dirty="0"/>
              <a:t> </a:t>
            </a:r>
            <a:r>
              <a:rPr lang="en-US" dirty="0" err="1"/>
              <a:t>kế</a:t>
            </a:r>
            <a:r>
              <a:rPr lang="en-US" dirty="0"/>
              <a:t> firmware </a:t>
            </a:r>
            <a:r>
              <a:rPr lang="en-US" dirty="0" err="1"/>
              <a:t>cho</a:t>
            </a:r>
            <a:r>
              <a:rPr lang="en-US" dirty="0"/>
              <a:t> </a:t>
            </a:r>
            <a:r>
              <a:rPr lang="en-US" dirty="0" err="1"/>
              <a:t>hệ</a:t>
            </a:r>
            <a:r>
              <a:rPr lang="en-US" dirty="0"/>
              <a:t> </a:t>
            </a:r>
            <a:r>
              <a:rPr lang="en-US" dirty="0" err="1"/>
              <a:t>thống</a:t>
            </a:r>
            <a:endParaRPr lang="en-US" dirty="0"/>
          </a:p>
        </p:txBody>
      </p:sp>
      <p:sp>
        <p:nvSpPr>
          <p:cNvPr id="13" name="TextBox 12">
            <a:extLst>
              <a:ext uri="{FF2B5EF4-FFF2-40B4-BE49-F238E27FC236}">
                <a16:creationId xmlns:a16="http://schemas.microsoft.com/office/drawing/2014/main" id="{813923C1-F510-4F23-AFD9-A5FEEDF4A41F}"/>
              </a:ext>
            </a:extLst>
          </p:cNvPr>
          <p:cNvSpPr txBox="1"/>
          <p:nvPr/>
        </p:nvSpPr>
        <p:spPr>
          <a:xfrm>
            <a:off x="341413" y="1262825"/>
            <a:ext cx="10780244" cy="400110"/>
          </a:xfrm>
          <a:prstGeom prst="rect">
            <a:avLst/>
          </a:prstGeom>
          <a:noFill/>
          <a:ln>
            <a:noFill/>
          </a:ln>
        </p:spPr>
        <p:txBody>
          <a:bodyPr wrap="square">
            <a:spAutoFit/>
          </a:bodyPr>
          <a:lstStyle/>
          <a:p>
            <a:r>
              <a:rPr lang="en-US" sz="2000" dirty="0" err="1">
                <a:latin typeface="Arial" panose="020B0604020202020204" pitchFamily="34" charset="0"/>
                <a:cs typeface="Arial" panose="020B0604020202020204" pitchFamily="34" charset="0"/>
              </a:rPr>
              <a:t>Sơ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BLE controller</a:t>
            </a:r>
            <a:endParaRPr lang="pt-BR" sz="20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21C93A6B-258E-437E-9C7A-135F1BB64A55}"/>
              </a:ext>
            </a:extLst>
          </p:cNvPr>
          <p:cNvPicPr/>
          <p:nvPr/>
        </p:nvPicPr>
        <p:blipFill>
          <a:blip r:embed="rId3"/>
          <a:stretch>
            <a:fillRect/>
          </a:stretch>
        </p:blipFill>
        <p:spPr>
          <a:xfrm>
            <a:off x="6626853" y="1126857"/>
            <a:ext cx="4494804" cy="4860753"/>
          </a:xfrm>
          <a:prstGeom prst="rect">
            <a:avLst/>
          </a:prstGeom>
        </p:spPr>
      </p:pic>
    </p:spTree>
    <p:extLst>
      <p:ext uri="{BB962C8B-B14F-4D97-AF65-F5344CB8AC3E}">
        <p14:creationId xmlns:p14="http://schemas.microsoft.com/office/powerpoint/2010/main" val="172101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90D82E-E97C-47FE-812C-803CD530185A}"/>
              </a:ext>
            </a:extLst>
          </p:cNvPr>
          <p:cNvSpPr>
            <a:spLocks noGrp="1"/>
          </p:cNvSpPr>
          <p:nvPr>
            <p:ph type="dt" sz="half" idx="10"/>
          </p:nvPr>
        </p:nvSpPr>
        <p:spPr/>
        <p:txBody>
          <a:bodyPr/>
          <a:lstStyle/>
          <a:p>
            <a:r>
              <a:rPr lang="en-US"/>
              <a:t>7/20/2020</a:t>
            </a:r>
          </a:p>
        </p:txBody>
      </p:sp>
      <p:sp>
        <p:nvSpPr>
          <p:cNvPr id="4" name="Slide Number Placeholder 3">
            <a:extLst>
              <a:ext uri="{FF2B5EF4-FFF2-40B4-BE49-F238E27FC236}">
                <a16:creationId xmlns:a16="http://schemas.microsoft.com/office/drawing/2014/main" id="{9D153EC7-3B40-4FB9-B7A1-2DE46D5A965C}"/>
              </a:ext>
            </a:extLst>
          </p:cNvPr>
          <p:cNvSpPr>
            <a:spLocks noGrp="1"/>
          </p:cNvSpPr>
          <p:nvPr>
            <p:ph type="sldNum" sz="quarter" idx="12"/>
          </p:nvPr>
        </p:nvSpPr>
        <p:spPr/>
        <p:txBody>
          <a:bodyPr/>
          <a:lstStyle/>
          <a:p>
            <a:fld id="{FFBF3AD2-CB26-4B02-BEB9-3D59151808E6}" type="slidenum">
              <a:rPr lang="en-US" smtClean="0"/>
              <a:t>27</a:t>
            </a:fld>
            <a:endParaRPr lang="en-US"/>
          </a:p>
        </p:txBody>
      </p:sp>
      <p:sp>
        <p:nvSpPr>
          <p:cNvPr id="6" name="Title 5">
            <a:extLst>
              <a:ext uri="{FF2B5EF4-FFF2-40B4-BE49-F238E27FC236}">
                <a16:creationId xmlns:a16="http://schemas.microsoft.com/office/drawing/2014/main" id="{06BBC841-0800-4DF7-95B2-E11D672997A7}"/>
              </a:ext>
            </a:extLst>
          </p:cNvPr>
          <p:cNvSpPr>
            <a:spLocks noGrp="1"/>
          </p:cNvSpPr>
          <p:nvPr>
            <p:ph type="title"/>
          </p:nvPr>
        </p:nvSpPr>
        <p:spPr/>
        <p:txBody>
          <a:bodyPr/>
          <a:lstStyle/>
          <a:p>
            <a:r>
              <a:rPr lang="en-US" dirty="0" err="1"/>
              <a:t>Triển</a:t>
            </a:r>
            <a:r>
              <a:rPr lang="en-US" dirty="0"/>
              <a:t> </a:t>
            </a:r>
            <a:r>
              <a:rPr lang="en-US" dirty="0" err="1"/>
              <a:t>khai</a:t>
            </a:r>
            <a:r>
              <a:rPr lang="en-US" dirty="0"/>
              <a:t> </a:t>
            </a:r>
            <a:r>
              <a:rPr lang="en-US" dirty="0" err="1"/>
              <a:t>và</a:t>
            </a:r>
            <a:r>
              <a:rPr lang="en-US" dirty="0"/>
              <a:t> </a:t>
            </a:r>
            <a:r>
              <a:rPr lang="en-US" dirty="0" err="1"/>
              <a:t>kết</a:t>
            </a:r>
            <a:r>
              <a:rPr lang="en-US" dirty="0"/>
              <a:t> </a:t>
            </a:r>
            <a:r>
              <a:rPr lang="en-US" dirty="0" err="1"/>
              <a:t>quả</a:t>
            </a:r>
            <a:endParaRPr lang="en-US" dirty="0"/>
          </a:p>
        </p:txBody>
      </p:sp>
      <p:sp>
        <p:nvSpPr>
          <p:cNvPr id="9" name="Content Placeholder 8">
            <a:extLst>
              <a:ext uri="{FF2B5EF4-FFF2-40B4-BE49-F238E27FC236}">
                <a16:creationId xmlns:a16="http://schemas.microsoft.com/office/drawing/2014/main" id="{87495666-E516-4BA5-B312-668D864B010E}"/>
              </a:ext>
            </a:extLst>
          </p:cNvPr>
          <p:cNvSpPr>
            <a:spLocks noGrp="1"/>
          </p:cNvSpPr>
          <p:nvPr>
            <p:ph idx="1"/>
          </p:nvPr>
        </p:nvSpPr>
        <p:spPr/>
        <p:txBody>
          <a:bodyPr/>
          <a:lstStyle/>
          <a:p>
            <a:r>
              <a:rPr lang="en-US" dirty="0" err="1"/>
              <a:t>Lựa</a:t>
            </a:r>
            <a:r>
              <a:rPr lang="en-US" dirty="0"/>
              <a:t> </a:t>
            </a:r>
            <a:r>
              <a:rPr lang="en-US" dirty="0" err="1"/>
              <a:t>chọn</a:t>
            </a:r>
            <a:r>
              <a:rPr lang="en-US" dirty="0"/>
              <a:t> </a:t>
            </a:r>
            <a:r>
              <a:rPr lang="en-US" dirty="0" err="1"/>
              <a:t>công</a:t>
            </a:r>
            <a:r>
              <a:rPr lang="en-US" dirty="0"/>
              <a:t> </a:t>
            </a:r>
            <a:r>
              <a:rPr lang="en-US" dirty="0" err="1"/>
              <a:t>cụ</a:t>
            </a:r>
            <a:r>
              <a:rPr lang="en-US" dirty="0"/>
              <a:t> </a:t>
            </a:r>
            <a:r>
              <a:rPr lang="en-US" dirty="0" err="1"/>
              <a:t>phát</a:t>
            </a:r>
            <a:r>
              <a:rPr lang="en-US" dirty="0"/>
              <a:t> </a:t>
            </a:r>
            <a:r>
              <a:rPr lang="en-US" dirty="0" err="1"/>
              <a:t>triển</a:t>
            </a:r>
            <a:r>
              <a:rPr lang="en-US" dirty="0"/>
              <a:t>: </a:t>
            </a:r>
          </a:p>
          <a:p>
            <a:pPr marL="0" indent="0">
              <a:buNone/>
            </a:pPr>
            <a:r>
              <a:rPr lang="en-US" dirty="0"/>
              <a:t>	</a:t>
            </a:r>
            <a:r>
              <a:rPr lang="en-US" dirty="0" err="1"/>
              <a:t>Phần</a:t>
            </a:r>
            <a:r>
              <a:rPr lang="en-US" dirty="0"/>
              <a:t> </a:t>
            </a:r>
            <a:r>
              <a:rPr lang="en-US" dirty="0" err="1"/>
              <a:t>mềm</a:t>
            </a:r>
            <a:r>
              <a:rPr lang="en-US" dirty="0"/>
              <a:t> code </a:t>
            </a:r>
            <a:r>
              <a:rPr lang="en-US" dirty="0" err="1"/>
              <a:t>nhúng</a:t>
            </a:r>
            <a:r>
              <a:rPr lang="en-US" dirty="0"/>
              <a:t> Keil 5</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Keil </a:t>
            </a:r>
            <a:r>
              <a:rPr lang="en-US" baseline="30000" dirty="0"/>
              <a:t>®</a:t>
            </a:r>
            <a:r>
              <a:rPr lang="en-US" dirty="0"/>
              <a:t> MDK </a:t>
            </a:r>
            <a:r>
              <a:rPr lang="en-US" dirty="0" err="1"/>
              <a:t>là</a:t>
            </a:r>
            <a:r>
              <a:rPr lang="en-US" dirty="0"/>
              <a:t> </a:t>
            </a:r>
            <a:r>
              <a:rPr lang="en-US" dirty="0" err="1"/>
              <a:t>giải</a:t>
            </a:r>
            <a:r>
              <a:rPr lang="en-US" dirty="0"/>
              <a:t> </a:t>
            </a:r>
            <a:r>
              <a:rPr lang="en-US" dirty="0" err="1"/>
              <a:t>pháp</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t>
            </a:r>
            <a:r>
              <a:rPr lang="en-US" dirty="0" err="1"/>
              <a:t>toàn</a:t>
            </a:r>
            <a:r>
              <a:rPr lang="en-US" dirty="0"/>
              <a:t> </a:t>
            </a:r>
            <a:r>
              <a:rPr lang="en-US" dirty="0" err="1"/>
              <a:t>diện</a:t>
            </a:r>
            <a:r>
              <a:rPr lang="en-US" dirty="0"/>
              <a:t> </a:t>
            </a:r>
            <a:r>
              <a:rPr lang="en-US" dirty="0" err="1"/>
              <a:t>nhất</a:t>
            </a:r>
            <a:r>
              <a:rPr lang="en-US" dirty="0"/>
              <a:t> </a:t>
            </a:r>
            <a:r>
              <a:rPr lang="en-US" dirty="0" err="1"/>
              <a:t>cho</a:t>
            </a:r>
            <a:r>
              <a:rPr lang="en-US" dirty="0"/>
              <a:t> </a:t>
            </a:r>
            <a:r>
              <a:rPr lang="en-US" dirty="0" err="1"/>
              <a:t>các</a:t>
            </a:r>
            <a:r>
              <a:rPr lang="en-US" dirty="0"/>
              <a:t> </a:t>
            </a:r>
            <a:r>
              <a:rPr lang="en-US" dirty="0" err="1"/>
              <a:t>bộ</a:t>
            </a:r>
            <a:r>
              <a:rPr lang="en-US" dirty="0"/>
              <a:t> vi </a:t>
            </a:r>
            <a:r>
              <a:rPr lang="en-US" dirty="0" err="1"/>
              <a:t>điều</a:t>
            </a:r>
            <a:r>
              <a:rPr lang="en-US" dirty="0"/>
              <a:t> </a:t>
            </a:r>
            <a:r>
              <a:rPr lang="en-US" dirty="0" err="1"/>
              <a:t>khiển</a:t>
            </a:r>
            <a:r>
              <a:rPr lang="en-US" dirty="0"/>
              <a:t> </a:t>
            </a:r>
            <a:r>
              <a:rPr lang="en-US" dirty="0" err="1"/>
              <a:t>dựa</a:t>
            </a:r>
            <a:r>
              <a:rPr lang="en-US" dirty="0"/>
              <a:t> </a:t>
            </a:r>
            <a:r>
              <a:rPr lang="en-US" dirty="0" err="1"/>
              <a:t>trên</a:t>
            </a:r>
            <a:r>
              <a:rPr lang="en-US" dirty="0"/>
              <a:t> Arm </a:t>
            </a:r>
            <a:r>
              <a:rPr lang="en-US" baseline="30000" dirty="0"/>
              <a:t>®</a:t>
            </a:r>
            <a:r>
              <a:rPr lang="en-US" dirty="0"/>
              <a:t> </a:t>
            </a:r>
            <a:r>
              <a:rPr lang="en-US" dirty="0" err="1"/>
              <a:t>và</a:t>
            </a:r>
            <a:r>
              <a:rPr lang="en-US" dirty="0"/>
              <a:t> bao </a:t>
            </a:r>
            <a:r>
              <a:rPr lang="en-US" dirty="0" err="1"/>
              <a:t>gồm</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mà</a:t>
            </a:r>
            <a:r>
              <a:rPr lang="en-US" dirty="0"/>
              <a:t> </a:t>
            </a:r>
            <a:r>
              <a:rPr lang="en-US" dirty="0" err="1"/>
              <a:t>bạn</a:t>
            </a:r>
            <a:r>
              <a:rPr lang="en-US" dirty="0"/>
              <a:t> </a:t>
            </a:r>
            <a:r>
              <a:rPr lang="en-US" dirty="0" err="1"/>
              <a:t>cần</a:t>
            </a:r>
            <a:r>
              <a:rPr lang="en-US" dirty="0"/>
              <a:t> </a:t>
            </a:r>
            <a:r>
              <a:rPr lang="en-US" dirty="0" err="1"/>
              <a:t>để</a:t>
            </a:r>
            <a:r>
              <a:rPr lang="en-US" dirty="0"/>
              <a:t> </a:t>
            </a:r>
            <a:r>
              <a:rPr lang="en-US" dirty="0" err="1"/>
              <a:t>tạo</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gỡ</a:t>
            </a:r>
            <a:r>
              <a:rPr lang="en-US" dirty="0"/>
              <a:t> </a:t>
            </a:r>
            <a:r>
              <a:rPr lang="en-US" dirty="0" err="1"/>
              <a:t>lỗi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nhúng</a:t>
            </a:r>
            <a:r>
              <a:rPr lang="en-US" dirty="0"/>
              <a:t>.</a:t>
            </a:r>
          </a:p>
          <a:p>
            <a:pPr marL="0" indent="0">
              <a:buNone/>
            </a:pPr>
            <a:endParaRPr lang="en-US" dirty="0"/>
          </a:p>
        </p:txBody>
      </p:sp>
      <p:pic>
        <p:nvPicPr>
          <p:cNvPr id="11" name="Picture 10">
            <a:extLst>
              <a:ext uri="{FF2B5EF4-FFF2-40B4-BE49-F238E27FC236}">
                <a16:creationId xmlns:a16="http://schemas.microsoft.com/office/drawing/2014/main" id="{050D6FF0-FDB3-4101-A6AA-3193A5CE62EF}"/>
              </a:ext>
            </a:extLst>
          </p:cNvPr>
          <p:cNvPicPr>
            <a:picLocks noChangeAspect="1"/>
          </p:cNvPicPr>
          <p:nvPr/>
        </p:nvPicPr>
        <p:blipFill>
          <a:blip r:embed="rId2"/>
          <a:stretch>
            <a:fillRect/>
          </a:stretch>
        </p:blipFill>
        <p:spPr>
          <a:xfrm>
            <a:off x="2802249" y="1975742"/>
            <a:ext cx="7000971" cy="2233264"/>
          </a:xfrm>
          <a:prstGeom prst="rect">
            <a:avLst/>
          </a:prstGeom>
        </p:spPr>
      </p:pic>
    </p:spTree>
    <p:extLst>
      <p:ext uri="{BB962C8B-B14F-4D97-AF65-F5344CB8AC3E}">
        <p14:creationId xmlns:p14="http://schemas.microsoft.com/office/powerpoint/2010/main" val="25774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E0638-A814-4C82-A3A8-597810ABAB7D}"/>
              </a:ext>
            </a:extLst>
          </p:cNvPr>
          <p:cNvSpPr>
            <a:spLocks noGrp="1"/>
          </p:cNvSpPr>
          <p:nvPr>
            <p:ph type="dt" sz="half" idx="10"/>
          </p:nvPr>
        </p:nvSpPr>
        <p:spPr/>
        <p:txBody>
          <a:bodyPr/>
          <a:lstStyle/>
          <a:p>
            <a:r>
              <a:rPr lang="en-US"/>
              <a:t>7/20/2020</a:t>
            </a:r>
          </a:p>
        </p:txBody>
      </p:sp>
      <p:sp>
        <p:nvSpPr>
          <p:cNvPr id="4" name="Slide Number Placeholder 3">
            <a:extLst>
              <a:ext uri="{FF2B5EF4-FFF2-40B4-BE49-F238E27FC236}">
                <a16:creationId xmlns:a16="http://schemas.microsoft.com/office/drawing/2014/main" id="{C6D7CD24-945E-4E49-B8F8-BDE5806223E2}"/>
              </a:ext>
            </a:extLst>
          </p:cNvPr>
          <p:cNvSpPr>
            <a:spLocks noGrp="1"/>
          </p:cNvSpPr>
          <p:nvPr>
            <p:ph type="sldNum" sz="quarter" idx="12"/>
          </p:nvPr>
        </p:nvSpPr>
        <p:spPr/>
        <p:txBody>
          <a:bodyPr/>
          <a:lstStyle/>
          <a:p>
            <a:fld id="{FFBF3AD2-CB26-4B02-BEB9-3D59151808E6}" type="slidenum">
              <a:rPr lang="en-US" smtClean="0"/>
              <a:t>28</a:t>
            </a:fld>
            <a:endParaRPr lang="en-US"/>
          </a:p>
        </p:txBody>
      </p:sp>
      <p:sp>
        <p:nvSpPr>
          <p:cNvPr id="6" name="Title 5">
            <a:extLst>
              <a:ext uri="{FF2B5EF4-FFF2-40B4-BE49-F238E27FC236}">
                <a16:creationId xmlns:a16="http://schemas.microsoft.com/office/drawing/2014/main" id="{594E8FA7-24EB-4553-AD24-EC78B048DA72}"/>
              </a:ext>
            </a:extLst>
          </p:cNvPr>
          <p:cNvSpPr>
            <a:spLocks noGrp="1"/>
          </p:cNvSpPr>
          <p:nvPr>
            <p:ph type="title"/>
          </p:nvPr>
        </p:nvSpPr>
        <p:spPr/>
        <p:txBody>
          <a:bodyPr/>
          <a:lstStyle/>
          <a:p>
            <a:r>
              <a:rPr lang="en-US" dirty="0" err="1"/>
              <a:t>Triển</a:t>
            </a:r>
            <a:r>
              <a:rPr lang="en-US" dirty="0"/>
              <a:t> </a:t>
            </a:r>
            <a:r>
              <a:rPr lang="en-US" dirty="0" err="1"/>
              <a:t>khai</a:t>
            </a:r>
            <a:r>
              <a:rPr lang="en-US" dirty="0"/>
              <a:t> </a:t>
            </a:r>
            <a:r>
              <a:rPr lang="en-US" dirty="0" err="1"/>
              <a:t>và</a:t>
            </a:r>
            <a:r>
              <a:rPr lang="en-US" dirty="0"/>
              <a:t> </a:t>
            </a:r>
            <a:r>
              <a:rPr lang="en-US" dirty="0" err="1"/>
              <a:t>kết</a:t>
            </a:r>
            <a:r>
              <a:rPr lang="en-US" dirty="0"/>
              <a:t> </a:t>
            </a:r>
            <a:r>
              <a:rPr lang="en-US" dirty="0" err="1"/>
              <a:t>quả</a:t>
            </a:r>
            <a:endParaRPr lang="en-US" dirty="0"/>
          </a:p>
        </p:txBody>
      </p:sp>
      <p:sp>
        <p:nvSpPr>
          <p:cNvPr id="5" name="Content Placeholder 4">
            <a:extLst>
              <a:ext uri="{FF2B5EF4-FFF2-40B4-BE49-F238E27FC236}">
                <a16:creationId xmlns:a16="http://schemas.microsoft.com/office/drawing/2014/main" id="{4DFAC712-78B0-4EAB-AD68-C3349CABB72D}"/>
              </a:ext>
            </a:extLst>
          </p:cNvPr>
          <p:cNvSpPr>
            <a:spLocks noGrp="1"/>
          </p:cNvSpPr>
          <p:nvPr>
            <p:ph idx="1"/>
          </p:nvPr>
        </p:nvSpPr>
        <p:spPr>
          <a:xfrm>
            <a:off x="50347" y="1016943"/>
            <a:ext cx="11853182" cy="5159396"/>
          </a:xfrm>
        </p:spPr>
        <p:txBody>
          <a:bodyPr/>
          <a:lstStyle/>
          <a:p>
            <a:pPr marL="0" indent="0">
              <a:buNone/>
            </a:pPr>
            <a:r>
              <a:rPr lang="en-US" dirty="0" err="1"/>
              <a:t>Lựa</a:t>
            </a:r>
            <a:r>
              <a:rPr lang="en-US" dirty="0"/>
              <a:t> </a:t>
            </a:r>
            <a:r>
              <a:rPr lang="en-US" dirty="0" err="1"/>
              <a:t>chọn</a:t>
            </a:r>
            <a:r>
              <a:rPr lang="en-US" dirty="0"/>
              <a:t> </a:t>
            </a:r>
            <a:r>
              <a:rPr lang="en-US" dirty="0" err="1"/>
              <a:t>mạch</a:t>
            </a:r>
            <a:r>
              <a:rPr lang="en-US" dirty="0"/>
              <a:t> </a:t>
            </a:r>
            <a:r>
              <a:rPr lang="en-US" dirty="0" err="1"/>
              <a:t>nạp</a:t>
            </a:r>
            <a:r>
              <a:rPr lang="en-US" dirty="0"/>
              <a:t>: </a:t>
            </a:r>
            <a:r>
              <a:rPr lang="en-US" dirty="0" err="1"/>
              <a:t>Jlink</a:t>
            </a:r>
            <a:r>
              <a:rPr lang="en-US" dirty="0"/>
              <a:t> V8</a:t>
            </a:r>
          </a:p>
          <a:p>
            <a:pPr marL="0" indent="0">
              <a:buNone/>
            </a:pPr>
            <a:endParaRPr lang="en-US" dirty="0"/>
          </a:p>
        </p:txBody>
      </p:sp>
      <p:pic>
        <p:nvPicPr>
          <p:cNvPr id="13" name="Picture 12">
            <a:extLst>
              <a:ext uri="{FF2B5EF4-FFF2-40B4-BE49-F238E27FC236}">
                <a16:creationId xmlns:a16="http://schemas.microsoft.com/office/drawing/2014/main" id="{79FCD8DB-86BE-4453-8FB6-2F065D284A74}"/>
              </a:ext>
            </a:extLst>
          </p:cNvPr>
          <p:cNvPicPr/>
          <p:nvPr/>
        </p:nvPicPr>
        <p:blipFill>
          <a:blip r:embed="rId2"/>
          <a:stretch>
            <a:fillRect/>
          </a:stretch>
        </p:blipFill>
        <p:spPr>
          <a:xfrm>
            <a:off x="7357730" y="1961515"/>
            <a:ext cx="4352604" cy="2621118"/>
          </a:xfrm>
          <a:prstGeom prst="rect">
            <a:avLst/>
          </a:prstGeom>
        </p:spPr>
      </p:pic>
      <p:sp>
        <p:nvSpPr>
          <p:cNvPr id="9" name="TextBox 8">
            <a:extLst>
              <a:ext uri="{FF2B5EF4-FFF2-40B4-BE49-F238E27FC236}">
                <a16:creationId xmlns:a16="http://schemas.microsoft.com/office/drawing/2014/main" id="{3310867E-56BC-47BE-A392-E089420C5189}"/>
              </a:ext>
            </a:extLst>
          </p:cNvPr>
          <p:cNvSpPr txBox="1"/>
          <p:nvPr/>
        </p:nvSpPr>
        <p:spPr>
          <a:xfrm>
            <a:off x="288471" y="1375025"/>
            <a:ext cx="7069259" cy="4524315"/>
          </a:xfrm>
          <a:prstGeom prst="rect">
            <a:avLst/>
          </a:prstGeom>
          <a:noFill/>
          <a:ln>
            <a:solidFill>
              <a:schemeClr val="bg2"/>
            </a:solidFill>
          </a:ln>
        </p:spPr>
        <p:txBody>
          <a:bodyPr wrap="square" rtlCol="0">
            <a:spAutoFit/>
          </a:bodyPr>
          <a:lstStyle/>
          <a:p>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JLink</a:t>
            </a:r>
            <a:r>
              <a:rPr lang="en-US" dirty="0">
                <a:latin typeface="Arial" panose="020B0604020202020204" pitchFamily="34" charset="0"/>
                <a:cs typeface="Arial" panose="020B0604020202020204" pitchFamily="34" charset="0"/>
              </a:rPr>
              <a:t> V8.0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Flash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Debug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dòng</a:t>
            </a:r>
            <a:r>
              <a:rPr lang="en-US" dirty="0">
                <a:latin typeface="Arial" panose="020B0604020202020204" pitchFamily="34" charset="0"/>
                <a:cs typeface="Arial" panose="020B0604020202020204" pitchFamily="34" charset="0"/>
              </a:rPr>
              <a:t> ARM7/9.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Keil C, IAR, ADS, ...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Giao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USB 2.0 </a:t>
            </a:r>
            <a:r>
              <a:rPr lang="en-US" dirty="0" err="1">
                <a:latin typeface="Arial" panose="020B0604020202020204" pitchFamily="34" charset="0"/>
                <a:cs typeface="Arial" panose="020B0604020202020204" pitchFamily="34" charset="0"/>
              </a:rPr>
              <a:t>tốc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ARM7/ARM9/ARM11, Cortex™-</a:t>
            </a:r>
            <a:r>
              <a:rPr lang="en-US" dirty="0" err="1">
                <a:latin typeface="Arial" panose="020B0604020202020204" pitchFamily="34" charset="0"/>
                <a:cs typeface="Arial" panose="020B0604020202020204" pitchFamily="34" charset="0"/>
              </a:rPr>
              <a:t>MTốc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JTAG MAX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tới</a:t>
            </a:r>
            <a:r>
              <a:rPr lang="en-US" dirty="0">
                <a:latin typeface="Arial" panose="020B0604020202020204" pitchFamily="34" charset="0"/>
                <a:cs typeface="Arial" panose="020B0604020202020204" pitchFamily="34" charset="0"/>
              </a:rPr>
              <a:t> 12MHz</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nạp</a:t>
            </a:r>
            <a:r>
              <a:rPr lang="en-US" dirty="0">
                <a:latin typeface="Arial" panose="020B0604020202020204" pitchFamily="34" charset="0"/>
                <a:cs typeface="Arial" panose="020B0604020202020204" pitchFamily="34" charset="0"/>
              </a:rPr>
              <a:t> Flash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720 Kbyte/s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Cho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JTAG, </a:t>
            </a:r>
            <a:r>
              <a:rPr lang="en-US" dirty="0" err="1">
                <a:latin typeface="Arial" panose="020B0604020202020204" pitchFamily="34" charset="0"/>
                <a:cs typeface="Arial" panose="020B0604020202020204" pitchFamily="34" charset="0"/>
              </a:rPr>
              <a:t>đo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Vcc</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JTAG</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JTAG 20-pin</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Dải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1.2V - 3.3V, 5V</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Flash on-chip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off-chip (J-Flash)</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J-Link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300 mA (5V -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set Jumper)</a:t>
            </a:r>
          </a:p>
          <a:p>
            <a:endParaRPr lang="en-US"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32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F0788-FA02-418E-A5F4-DCD582339C3F}"/>
              </a:ext>
            </a:extLst>
          </p:cNvPr>
          <p:cNvSpPr>
            <a:spLocks noGrp="1"/>
          </p:cNvSpPr>
          <p:nvPr>
            <p:ph type="dt" sz="half" idx="10"/>
          </p:nvPr>
        </p:nvSpPr>
        <p:spPr/>
        <p:txBody>
          <a:bodyPr/>
          <a:lstStyle/>
          <a:p>
            <a:r>
              <a:rPr lang="en-US"/>
              <a:t>7/20/2020</a:t>
            </a:r>
          </a:p>
        </p:txBody>
      </p:sp>
      <p:sp>
        <p:nvSpPr>
          <p:cNvPr id="4" name="Slide Number Placeholder 3">
            <a:extLst>
              <a:ext uri="{FF2B5EF4-FFF2-40B4-BE49-F238E27FC236}">
                <a16:creationId xmlns:a16="http://schemas.microsoft.com/office/drawing/2014/main" id="{BBFD2235-E896-437E-84C2-F73F8E361C6D}"/>
              </a:ext>
            </a:extLst>
          </p:cNvPr>
          <p:cNvSpPr>
            <a:spLocks noGrp="1"/>
          </p:cNvSpPr>
          <p:nvPr>
            <p:ph type="sldNum" sz="quarter" idx="12"/>
          </p:nvPr>
        </p:nvSpPr>
        <p:spPr/>
        <p:txBody>
          <a:bodyPr/>
          <a:lstStyle/>
          <a:p>
            <a:fld id="{FFBF3AD2-CB26-4B02-BEB9-3D59151808E6}" type="slidenum">
              <a:rPr lang="en-US" smtClean="0"/>
              <a:t>29</a:t>
            </a:fld>
            <a:endParaRPr lang="en-US"/>
          </a:p>
        </p:txBody>
      </p:sp>
      <p:sp>
        <p:nvSpPr>
          <p:cNvPr id="6" name="Title 5">
            <a:extLst>
              <a:ext uri="{FF2B5EF4-FFF2-40B4-BE49-F238E27FC236}">
                <a16:creationId xmlns:a16="http://schemas.microsoft.com/office/drawing/2014/main" id="{1742009D-CE32-429A-BB85-51B0E3507DC2}"/>
              </a:ext>
            </a:extLst>
          </p:cNvPr>
          <p:cNvSpPr>
            <a:spLocks noGrp="1"/>
          </p:cNvSpPr>
          <p:nvPr>
            <p:ph type="title"/>
          </p:nvPr>
        </p:nvSpPr>
        <p:spPr/>
        <p:txBody>
          <a:bodyPr/>
          <a:lstStyle/>
          <a:p>
            <a:r>
              <a:rPr lang="en-US" dirty="0" err="1"/>
              <a:t>Kết</a:t>
            </a:r>
            <a:r>
              <a:rPr lang="en-US" dirty="0"/>
              <a:t> </a:t>
            </a:r>
            <a:r>
              <a:rPr lang="en-US" dirty="0" err="1"/>
              <a:t>quả</a:t>
            </a:r>
            <a:endParaRPr lang="en-US" dirty="0"/>
          </a:p>
        </p:txBody>
      </p:sp>
      <p:pic>
        <p:nvPicPr>
          <p:cNvPr id="14" name="Picture 13">
            <a:extLst>
              <a:ext uri="{FF2B5EF4-FFF2-40B4-BE49-F238E27FC236}">
                <a16:creationId xmlns:a16="http://schemas.microsoft.com/office/drawing/2014/main" id="{C8B2C73B-B1E3-4CF4-91E8-D35FA521A343}"/>
              </a:ext>
            </a:extLst>
          </p:cNvPr>
          <p:cNvPicPr/>
          <p:nvPr/>
        </p:nvPicPr>
        <p:blipFill rotWithShape="1">
          <a:blip r:embed="rId2"/>
          <a:srcRect l="4798" t="5662" r="7997" b="3487"/>
          <a:stretch/>
        </p:blipFill>
        <p:spPr>
          <a:xfrm>
            <a:off x="515174" y="2138661"/>
            <a:ext cx="4517736" cy="3533337"/>
          </a:xfrm>
          <a:prstGeom prst="rect">
            <a:avLst/>
          </a:prstGeom>
        </p:spPr>
      </p:pic>
      <p:pic>
        <p:nvPicPr>
          <p:cNvPr id="15" name="Picture 14">
            <a:extLst>
              <a:ext uri="{FF2B5EF4-FFF2-40B4-BE49-F238E27FC236}">
                <a16:creationId xmlns:a16="http://schemas.microsoft.com/office/drawing/2014/main" id="{F4D5A4B0-5D9C-4D00-B54C-73A3EFC745A8}"/>
              </a:ext>
            </a:extLst>
          </p:cNvPr>
          <p:cNvPicPr/>
          <p:nvPr/>
        </p:nvPicPr>
        <p:blipFill rotWithShape="1">
          <a:blip r:embed="rId3"/>
          <a:srcRect l="3202" t="4575" r="5714" b="4575"/>
          <a:stretch/>
        </p:blipFill>
        <p:spPr>
          <a:xfrm>
            <a:off x="6096002" y="2138661"/>
            <a:ext cx="4718069" cy="3533338"/>
          </a:xfrm>
          <a:prstGeom prst="rect">
            <a:avLst/>
          </a:prstGeom>
        </p:spPr>
      </p:pic>
      <p:sp>
        <p:nvSpPr>
          <p:cNvPr id="16" name="TextBox 15">
            <a:extLst>
              <a:ext uri="{FF2B5EF4-FFF2-40B4-BE49-F238E27FC236}">
                <a16:creationId xmlns:a16="http://schemas.microsoft.com/office/drawing/2014/main" id="{911E96ED-79A2-4013-816C-E98C71C2C237}"/>
              </a:ext>
            </a:extLst>
          </p:cNvPr>
          <p:cNvSpPr txBox="1"/>
          <p:nvPr/>
        </p:nvSpPr>
        <p:spPr>
          <a:xfrm>
            <a:off x="1272389" y="5671998"/>
            <a:ext cx="4131905"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Fix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app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20</a:t>
            </a:r>
          </a:p>
        </p:txBody>
      </p:sp>
      <p:sp>
        <p:nvSpPr>
          <p:cNvPr id="17" name="TextBox 16">
            <a:extLst>
              <a:ext uri="{FF2B5EF4-FFF2-40B4-BE49-F238E27FC236}">
                <a16:creationId xmlns:a16="http://schemas.microsoft.com/office/drawing/2014/main" id="{E003D220-0802-4F1B-B924-C819B070F907}"/>
              </a:ext>
            </a:extLst>
          </p:cNvPr>
          <p:cNvSpPr txBox="1"/>
          <p:nvPr/>
        </p:nvSpPr>
        <p:spPr>
          <a:xfrm>
            <a:off x="6845649" y="5667353"/>
            <a:ext cx="4131905"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Fix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app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0 - 4002</a:t>
            </a:r>
          </a:p>
        </p:txBody>
      </p:sp>
      <p:sp>
        <p:nvSpPr>
          <p:cNvPr id="18" name="TextBox 17">
            <a:extLst>
              <a:ext uri="{FF2B5EF4-FFF2-40B4-BE49-F238E27FC236}">
                <a16:creationId xmlns:a16="http://schemas.microsoft.com/office/drawing/2014/main" id="{DE8CBCDD-2191-4D65-9689-50263B2D0575}"/>
              </a:ext>
            </a:extLst>
          </p:cNvPr>
          <p:cNvSpPr txBox="1"/>
          <p:nvPr/>
        </p:nvSpPr>
        <p:spPr>
          <a:xfrm>
            <a:off x="515174" y="1055914"/>
            <a:ext cx="9020712" cy="400110"/>
          </a:xfrm>
          <a:prstGeom prst="rect">
            <a:avLst/>
          </a:prstGeom>
          <a:noFill/>
          <a:ln>
            <a:solidFill>
              <a:schemeClr val="bg2"/>
            </a:solidFill>
          </a:ln>
        </p:spPr>
        <p:txBody>
          <a:bodyPr wrap="square" rtlCol="0">
            <a:spAutoFit/>
          </a:bodyPr>
          <a:lstStyle/>
          <a:p>
            <a:r>
              <a:rPr lang="en-US" sz="2000" dirty="0">
                <a:latin typeface="Arial" panose="020B0604020202020204" pitchFamily="34" charset="0"/>
                <a:cs typeface="Arial" panose="020B0604020202020204" pitchFamily="34" charset="0"/>
              </a:rPr>
              <a:t>Test firmware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module </a:t>
            </a:r>
            <a:r>
              <a:rPr lang="en-US" sz="2000" dirty="0" err="1">
                <a:latin typeface="Arial" panose="020B0604020202020204" pitchFamily="34" charset="0"/>
                <a:cs typeface="Arial" panose="020B0604020202020204" pitchFamily="34" charset="0"/>
              </a:rPr>
              <a:t>ble</a:t>
            </a:r>
            <a:r>
              <a:rPr lang="en-US" sz="2000" dirty="0">
                <a:latin typeface="Arial" panose="020B0604020202020204" pitchFamily="34" charset="0"/>
                <a:cs typeface="Arial" panose="020B0604020202020204" pitchFamily="34" charset="0"/>
              </a:rPr>
              <a:t> nrf52832</a:t>
            </a:r>
          </a:p>
        </p:txBody>
      </p:sp>
    </p:spTree>
    <p:extLst>
      <p:ext uri="{BB962C8B-B14F-4D97-AF65-F5344CB8AC3E}">
        <p14:creationId xmlns:p14="http://schemas.microsoft.com/office/powerpoint/2010/main" val="379242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Đặt vấn đề</a:t>
            </a:r>
            <a:endParaRPr lang="en-US"/>
          </a:p>
        </p:txBody>
      </p:sp>
      <p:pic>
        <p:nvPicPr>
          <p:cNvPr id="8" name="Chỗ dành sẵn cho Nội dung 7" descr="Ảnh có chứa người, cỏ, ngoài trời, đang ngồi&#10;&#10;Mô tả được tạo tự động">
            <a:extLst>
              <a:ext uri="{FF2B5EF4-FFF2-40B4-BE49-F238E27FC236}">
                <a16:creationId xmlns:a16="http://schemas.microsoft.com/office/drawing/2014/main" id="{4A1AC2A1-958E-4D8B-A583-9B348E70D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40998" y="691552"/>
            <a:ext cx="3647491" cy="2377017"/>
          </a:xfrm>
        </p:spPr>
      </p:pic>
      <p:sp>
        <p:nvSpPr>
          <p:cNvPr id="9" name="Hộp Văn bản 8">
            <a:extLst>
              <a:ext uri="{FF2B5EF4-FFF2-40B4-BE49-F238E27FC236}">
                <a16:creationId xmlns:a16="http://schemas.microsoft.com/office/drawing/2014/main" id="{8479856A-E1AD-4E71-A3DB-AA8D81F4F05C}"/>
              </a:ext>
            </a:extLst>
          </p:cNvPr>
          <p:cNvSpPr txBox="1"/>
          <p:nvPr/>
        </p:nvSpPr>
        <p:spPr>
          <a:xfrm>
            <a:off x="293468" y="1177062"/>
            <a:ext cx="6514445" cy="707886"/>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Trọng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ợng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bắp chiếm tỷ lệ rất lớn,</a:t>
            </a:r>
          </a:p>
          <a:p>
            <a:pPr algn="just"/>
            <a:r>
              <a:rPr lang="en-US" sz="2000">
                <a:latin typeface="Arial" panose="020B0604020202020204" pitchFamily="34" charset="0"/>
                <a:cs typeface="Arial" panose="020B0604020202020204" pitchFamily="34" charset="0"/>
              </a:rPr>
              <a:t>Khoảng 38 – 54% với nam giới và 28 – 39% ở nữ giới</a:t>
            </a:r>
          </a:p>
        </p:txBody>
      </p:sp>
      <p:sp>
        <p:nvSpPr>
          <p:cNvPr id="27" name="Chỗ dành sẵn cho Số hiệu Bản chiếu 26">
            <a:extLst>
              <a:ext uri="{FF2B5EF4-FFF2-40B4-BE49-F238E27FC236}">
                <a16:creationId xmlns:a16="http://schemas.microsoft.com/office/drawing/2014/main" id="{B3E900F1-7894-4301-AE8F-94E6FC25EE81}"/>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cs typeface="Arial" panose="020B0604020202020204" pitchFamily="34" charset="0"/>
              </a:rPr>
              <a:t>3</a:t>
            </a:fld>
            <a:endParaRPr lang="en-US">
              <a:latin typeface="Arial" panose="020B0604020202020204" pitchFamily="34" charset="0"/>
              <a:cs typeface="Arial" panose="020B0604020202020204" pitchFamily="34" charset="0"/>
            </a:endParaRPr>
          </a:p>
        </p:txBody>
      </p:sp>
      <p:sp>
        <p:nvSpPr>
          <p:cNvPr id="3" name="Hình chữ nhật 2">
            <a:extLst>
              <a:ext uri="{FF2B5EF4-FFF2-40B4-BE49-F238E27FC236}">
                <a16:creationId xmlns:a16="http://schemas.microsoft.com/office/drawing/2014/main" id="{63E86C79-B6D2-4737-993E-4F61E33D0AA7}"/>
              </a:ext>
            </a:extLst>
          </p:cNvPr>
          <p:cNvSpPr/>
          <p:nvPr/>
        </p:nvSpPr>
        <p:spPr>
          <a:xfrm>
            <a:off x="598869" y="5852781"/>
            <a:ext cx="8889687" cy="600164"/>
          </a:xfrm>
          <a:prstGeom prst="rect">
            <a:avLst/>
          </a:prstGeom>
        </p:spPr>
        <p:txBody>
          <a:bodyPr wrap="square">
            <a:spAutoFit/>
          </a:bodyPr>
          <a:lstStyle/>
          <a:p>
            <a:r>
              <a:rPr lang="en-US" sz="1100">
                <a:latin typeface="Arial" panose="020B0604020202020204" pitchFamily="34" charset="0"/>
                <a:cs typeface="Arial" panose="020B0604020202020204" pitchFamily="34" charset="0"/>
              </a:rPr>
              <a:t>G. C. Barroso, E. S. Thiele. (2015). </a:t>
            </a:r>
            <a:r>
              <a:rPr lang="en-US" sz="1100" i="1">
                <a:latin typeface="Arial" panose="020B0604020202020204" pitchFamily="34" charset="0"/>
                <a:cs typeface="Arial" panose="020B0604020202020204" pitchFamily="34" charset="0"/>
              </a:rPr>
              <a:t>Muscle Injuries in Athletes. </a:t>
            </a:r>
            <a:r>
              <a:rPr lang="en-US" sz="1100">
                <a:latin typeface="Arial" panose="020B0604020202020204" pitchFamily="34" charset="0"/>
                <a:cs typeface="Arial" panose="020B0604020202020204" pitchFamily="34" charset="0"/>
              </a:rPr>
              <a:t>46(4): 354-358</a:t>
            </a:r>
          </a:p>
          <a:p>
            <a:r>
              <a:rPr lang="en-US" sz="1100">
                <a:latin typeface="Arial" panose="020B0604020202020204" pitchFamily="34" charset="0"/>
                <a:cs typeface="Arial" panose="020B0604020202020204" pitchFamily="34" charset="0"/>
                <a:hlinkClick r:id="rId4"/>
              </a:rPr>
              <a:t>https://micromedgroup.com/products/emg-product-lines/neurowerk-emg/</a:t>
            </a:r>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hlinkClick r:id="rId5"/>
              </a:rPr>
              <a:t>https://neuro-style.com/emg-electromyogram/</a:t>
            </a:r>
            <a:endParaRPr lang="en-US" sz="1100">
              <a:latin typeface="Arial" panose="020B0604020202020204" pitchFamily="34" charset="0"/>
              <a:cs typeface="Arial" panose="020B0604020202020204" pitchFamily="34" charset="0"/>
            </a:endParaRPr>
          </a:p>
        </p:txBody>
      </p:sp>
      <p:pic>
        <p:nvPicPr>
          <p:cNvPr id="5" name="Hình ảnh 4" descr="Ảnh có chứa thiết bị, trong nhà, bàn&#10;&#10;Mô tả được tạo tự động">
            <a:extLst>
              <a:ext uri="{FF2B5EF4-FFF2-40B4-BE49-F238E27FC236}">
                <a16:creationId xmlns:a16="http://schemas.microsoft.com/office/drawing/2014/main" id="{BE28DDC6-D14B-481D-882D-1516EBC97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6091" y="3212784"/>
            <a:ext cx="3082398" cy="2012447"/>
          </a:xfrm>
          <a:prstGeom prst="rect">
            <a:avLst/>
          </a:prstGeom>
        </p:spPr>
      </p:pic>
      <p:sp>
        <p:nvSpPr>
          <p:cNvPr id="6" name="Hộp Văn bản 5">
            <a:extLst>
              <a:ext uri="{FF2B5EF4-FFF2-40B4-BE49-F238E27FC236}">
                <a16:creationId xmlns:a16="http://schemas.microsoft.com/office/drawing/2014/main" id="{804AAF33-7DC0-452B-9B27-8ED1D2C16B58}"/>
              </a:ext>
            </a:extLst>
          </p:cNvPr>
          <p:cNvSpPr txBox="1"/>
          <p:nvPr/>
        </p:nvSpPr>
        <p:spPr>
          <a:xfrm>
            <a:off x="7914189" y="5335252"/>
            <a:ext cx="1701107"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Neurowerk EMG</a:t>
            </a:r>
          </a:p>
        </p:txBody>
      </p:sp>
      <p:pic>
        <p:nvPicPr>
          <p:cNvPr id="12" name="Hình ảnh 11">
            <a:extLst>
              <a:ext uri="{FF2B5EF4-FFF2-40B4-BE49-F238E27FC236}">
                <a16:creationId xmlns:a16="http://schemas.microsoft.com/office/drawing/2014/main" id="{4092BDFB-BD69-4097-9F99-27958E9D4C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7703" y="3212784"/>
            <a:ext cx="2600210" cy="1950158"/>
          </a:xfrm>
          <a:prstGeom prst="rect">
            <a:avLst/>
          </a:prstGeom>
        </p:spPr>
      </p:pic>
      <p:sp>
        <p:nvSpPr>
          <p:cNvPr id="15" name="Hộp Văn bản 14">
            <a:extLst>
              <a:ext uri="{FF2B5EF4-FFF2-40B4-BE49-F238E27FC236}">
                <a16:creationId xmlns:a16="http://schemas.microsoft.com/office/drawing/2014/main" id="{760001F0-D555-49E3-B788-7134CB3308C8}"/>
              </a:ext>
            </a:extLst>
          </p:cNvPr>
          <p:cNvSpPr txBox="1"/>
          <p:nvPr/>
        </p:nvSpPr>
        <p:spPr>
          <a:xfrm>
            <a:off x="4898236" y="5333993"/>
            <a:ext cx="1197764"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NeuroStyle</a:t>
            </a:r>
          </a:p>
        </p:txBody>
      </p:sp>
      <p:pic>
        <p:nvPicPr>
          <p:cNvPr id="17" name="Hình ảnh 16" descr="Ảnh có chứa người, trong nhà, người đàn ông, bàn&#10;&#10;Mô tả được tạo tự động">
            <a:extLst>
              <a:ext uri="{FF2B5EF4-FFF2-40B4-BE49-F238E27FC236}">
                <a16:creationId xmlns:a16="http://schemas.microsoft.com/office/drawing/2014/main" id="{505FEC7F-5004-43C6-9699-ED2E15694E56}"/>
              </a:ext>
            </a:extLst>
          </p:cNvPr>
          <p:cNvPicPr>
            <a:picLocks noChangeAspect="1"/>
          </p:cNvPicPr>
          <p:nvPr/>
        </p:nvPicPr>
        <p:blipFill rotWithShape="1">
          <a:blip r:embed="rId8">
            <a:extLst>
              <a:ext uri="{28A0092B-C50C-407E-A947-70E740481C1C}">
                <a14:useLocalDpi xmlns:a14="http://schemas.microsoft.com/office/drawing/2010/main" val="0"/>
              </a:ext>
            </a:extLst>
          </a:blip>
          <a:srcRect t="7391" r="26350" b="7170"/>
          <a:stretch/>
        </p:blipFill>
        <p:spPr>
          <a:xfrm>
            <a:off x="958917" y="3205141"/>
            <a:ext cx="2507698" cy="1965400"/>
          </a:xfrm>
          <a:prstGeom prst="rect">
            <a:avLst/>
          </a:prstGeom>
        </p:spPr>
      </p:pic>
      <p:sp>
        <p:nvSpPr>
          <p:cNvPr id="20" name="Hộp Văn bản 19">
            <a:extLst>
              <a:ext uri="{FF2B5EF4-FFF2-40B4-BE49-F238E27FC236}">
                <a16:creationId xmlns:a16="http://schemas.microsoft.com/office/drawing/2014/main" id="{0F51C863-F1A1-4D21-9D36-EC35A5452A49}"/>
              </a:ext>
            </a:extLst>
          </p:cNvPr>
          <p:cNvSpPr txBox="1"/>
          <p:nvPr/>
        </p:nvSpPr>
        <p:spPr>
          <a:xfrm>
            <a:off x="1590642" y="5342384"/>
            <a:ext cx="1244251"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 MEP</a:t>
            </a:r>
          </a:p>
        </p:txBody>
      </p:sp>
      <p:sp>
        <p:nvSpPr>
          <p:cNvPr id="19" name="Hộp Văn bản 18">
            <a:extLst>
              <a:ext uri="{FF2B5EF4-FFF2-40B4-BE49-F238E27FC236}">
                <a16:creationId xmlns:a16="http://schemas.microsoft.com/office/drawing/2014/main" id="{7E0062B8-A42F-46AF-AA30-020AE7FAB520}"/>
              </a:ext>
            </a:extLst>
          </p:cNvPr>
          <p:cNvSpPr txBox="1"/>
          <p:nvPr/>
        </p:nvSpPr>
        <p:spPr>
          <a:xfrm>
            <a:off x="426554" y="2403008"/>
            <a:ext cx="5222905" cy="400110"/>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Các thiết bị đo điện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phổ biến ở bệnh viện</a:t>
            </a:r>
          </a:p>
        </p:txBody>
      </p:sp>
      <p:sp>
        <p:nvSpPr>
          <p:cNvPr id="16" name="Date Placeholder 1">
            <a:extLst>
              <a:ext uri="{FF2B5EF4-FFF2-40B4-BE49-F238E27FC236}">
                <a16:creationId xmlns:a16="http://schemas.microsoft.com/office/drawing/2014/main" id="{335295C2-BA5D-4AE6-8436-2DD4B91AB989}"/>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77946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0E1477-C8D1-429B-B697-3F362AE7136F}"/>
              </a:ext>
            </a:extLst>
          </p:cNvPr>
          <p:cNvSpPr>
            <a:spLocks noGrp="1"/>
          </p:cNvSpPr>
          <p:nvPr>
            <p:ph type="dt" sz="half" idx="10"/>
          </p:nvPr>
        </p:nvSpPr>
        <p:spPr/>
        <p:txBody>
          <a:bodyPr/>
          <a:lstStyle/>
          <a:p>
            <a:r>
              <a:rPr lang="en-US"/>
              <a:t>7/20/2020</a:t>
            </a:r>
          </a:p>
        </p:txBody>
      </p:sp>
      <p:sp>
        <p:nvSpPr>
          <p:cNvPr id="3" name="Slide Number Placeholder 2">
            <a:extLst>
              <a:ext uri="{FF2B5EF4-FFF2-40B4-BE49-F238E27FC236}">
                <a16:creationId xmlns:a16="http://schemas.microsoft.com/office/drawing/2014/main" id="{CEABA1E2-13F5-4238-B992-5CD83A8F0A98}"/>
              </a:ext>
            </a:extLst>
          </p:cNvPr>
          <p:cNvSpPr>
            <a:spLocks noGrp="1"/>
          </p:cNvSpPr>
          <p:nvPr>
            <p:ph type="sldNum" sz="quarter" idx="12"/>
          </p:nvPr>
        </p:nvSpPr>
        <p:spPr/>
        <p:txBody>
          <a:bodyPr/>
          <a:lstStyle/>
          <a:p>
            <a:fld id="{FFBF3AD2-CB26-4B02-BEB9-3D59151808E6}" type="slidenum">
              <a:rPr lang="en-US" smtClean="0"/>
              <a:t>30</a:t>
            </a:fld>
            <a:endParaRPr lang="en-US"/>
          </a:p>
        </p:txBody>
      </p:sp>
      <p:sp>
        <p:nvSpPr>
          <p:cNvPr id="4" name="Content Placeholder 3">
            <a:extLst>
              <a:ext uri="{FF2B5EF4-FFF2-40B4-BE49-F238E27FC236}">
                <a16:creationId xmlns:a16="http://schemas.microsoft.com/office/drawing/2014/main" id="{7AC90184-8154-455B-8C2C-E7D4D275BA5D}"/>
              </a:ext>
            </a:extLst>
          </p:cNvPr>
          <p:cNvSpPr>
            <a:spLocks noGrp="1"/>
          </p:cNvSpPr>
          <p:nvPr>
            <p:ph idx="1"/>
          </p:nvPr>
        </p:nvSpPr>
        <p:spPr/>
        <p:txBody>
          <a:bodyPr>
            <a:normAutofit/>
          </a:bodyPr>
          <a:lstStyle/>
          <a:p>
            <a:r>
              <a:rPr lang="en-US" sz="2400" dirty="0" err="1"/>
              <a:t>Kết</a:t>
            </a:r>
            <a:r>
              <a:rPr lang="en-US" sz="2400" dirty="0"/>
              <a:t> </a:t>
            </a:r>
            <a:r>
              <a:rPr lang="en-US" sz="2400" dirty="0" err="1"/>
              <a:t>quả</a:t>
            </a:r>
            <a:r>
              <a:rPr lang="en-US" sz="2400" dirty="0"/>
              <a:t> </a:t>
            </a:r>
            <a:r>
              <a:rPr lang="en-US" sz="2400" dirty="0" err="1"/>
              <a:t>sau</a:t>
            </a:r>
            <a:r>
              <a:rPr lang="en-US" sz="2400" dirty="0"/>
              <a:t> </a:t>
            </a:r>
            <a:r>
              <a:rPr lang="en-US" sz="2400" dirty="0" err="1"/>
              <a:t>khi</a:t>
            </a:r>
            <a:r>
              <a:rPr lang="en-US" sz="2400"/>
              <a:t> test </a:t>
            </a:r>
            <a:r>
              <a:rPr lang="en-US" sz="2400" dirty="0"/>
              <a:t>firmware </a:t>
            </a:r>
            <a:r>
              <a:rPr lang="en-US" sz="2400" dirty="0" err="1"/>
              <a:t>vào</a:t>
            </a:r>
            <a:r>
              <a:rPr lang="en-US" sz="2400" dirty="0"/>
              <a:t> </a:t>
            </a:r>
            <a:r>
              <a:rPr lang="en-US" sz="2400" dirty="0" err="1"/>
              <a:t>mạch</a:t>
            </a:r>
            <a:r>
              <a:rPr lang="en-US" sz="2400" dirty="0"/>
              <a:t> ver2</a:t>
            </a:r>
          </a:p>
        </p:txBody>
      </p:sp>
      <p:sp>
        <p:nvSpPr>
          <p:cNvPr id="5" name="Title 4">
            <a:extLst>
              <a:ext uri="{FF2B5EF4-FFF2-40B4-BE49-F238E27FC236}">
                <a16:creationId xmlns:a16="http://schemas.microsoft.com/office/drawing/2014/main" id="{15C264E4-DA74-40EF-B2BF-BB9035730724}"/>
              </a:ext>
            </a:extLst>
          </p:cNvPr>
          <p:cNvSpPr>
            <a:spLocks noGrp="1"/>
          </p:cNvSpPr>
          <p:nvPr>
            <p:ph type="title"/>
          </p:nvPr>
        </p:nvSpPr>
        <p:spPr/>
        <p:txBody>
          <a:bodyPr/>
          <a:lstStyle/>
          <a:p>
            <a:r>
              <a:rPr lang="en-US" dirty="0" err="1"/>
              <a:t>Kết</a:t>
            </a:r>
            <a:r>
              <a:rPr lang="en-US" dirty="0"/>
              <a:t> </a:t>
            </a:r>
            <a:r>
              <a:rPr lang="en-US" dirty="0" err="1"/>
              <a:t>quả</a:t>
            </a:r>
            <a:endParaRPr lang="en-US" dirty="0"/>
          </a:p>
        </p:txBody>
      </p:sp>
      <p:pic>
        <p:nvPicPr>
          <p:cNvPr id="6" name="Google Shape;260;p9">
            <a:extLst>
              <a:ext uri="{FF2B5EF4-FFF2-40B4-BE49-F238E27FC236}">
                <a16:creationId xmlns:a16="http://schemas.microsoft.com/office/drawing/2014/main" id="{B90A3719-3535-4257-AA3F-3E583AD839C4}"/>
              </a:ext>
            </a:extLst>
          </p:cNvPr>
          <p:cNvPicPr/>
          <p:nvPr/>
        </p:nvPicPr>
        <p:blipFill rotWithShape="1">
          <a:blip r:embed="rId2" cstate="print">
            <a:alphaModFix/>
            <a:extLst>
              <a:ext uri="{28A0092B-C50C-407E-A947-70E740481C1C}">
                <a14:useLocalDpi xmlns:a14="http://schemas.microsoft.com/office/drawing/2010/main" val="0"/>
              </a:ext>
            </a:extLst>
          </a:blip>
          <a:srcRect/>
          <a:stretch/>
        </p:blipFill>
        <p:spPr>
          <a:xfrm>
            <a:off x="2054086" y="1778628"/>
            <a:ext cx="7262192" cy="4240704"/>
          </a:xfrm>
          <a:prstGeom prst="rect">
            <a:avLst/>
          </a:prstGeom>
          <a:noFill/>
          <a:ln>
            <a:noFill/>
          </a:ln>
        </p:spPr>
      </p:pic>
    </p:spTree>
    <p:extLst>
      <p:ext uri="{BB962C8B-B14F-4D97-AF65-F5344CB8AC3E}">
        <p14:creationId xmlns:p14="http://schemas.microsoft.com/office/powerpoint/2010/main" val="305004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332CB3-48CB-43B4-AB3A-FF6ABE6876A5}"/>
              </a:ext>
            </a:extLst>
          </p:cNvPr>
          <p:cNvSpPr>
            <a:spLocks noGrp="1"/>
          </p:cNvSpPr>
          <p:nvPr>
            <p:ph type="title"/>
          </p:nvPr>
        </p:nvSpPr>
        <p:spPr/>
        <p:txBody>
          <a:bodyPr/>
          <a:lstStyle/>
          <a:p>
            <a:r>
              <a:rPr lang="vi-VN">
                <a:latin typeface="+mn-lt"/>
              </a:rPr>
              <a:t>Tổng quan lý thuyết</a:t>
            </a:r>
            <a:endParaRPr lang="en-US">
              <a:latin typeface="+mn-lt"/>
            </a:endParaRPr>
          </a:p>
        </p:txBody>
      </p:sp>
      <p:sp>
        <p:nvSpPr>
          <p:cNvPr id="8" name="Hình chữ nhật 7">
            <a:extLst>
              <a:ext uri="{FF2B5EF4-FFF2-40B4-BE49-F238E27FC236}">
                <a16:creationId xmlns:a16="http://schemas.microsoft.com/office/drawing/2014/main" id="{5BFAF50A-5B68-475A-A610-8725181A581C}"/>
              </a:ext>
            </a:extLst>
          </p:cNvPr>
          <p:cNvSpPr/>
          <p:nvPr/>
        </p:nvSpPr>
        <p:spPr>
          <a:xfrm>
            <a:off x="496219" y="1125165"/>
            <a:ext cx="6179896" cy="923330"/>
          </a:xfrm>
          <a:prstGeom prst="rect">
            <a:avLst/>
          </a:prstGeom>
        </p:spPr>
        <p:txBody>
          <a:bodyPr wrap="square">
            <a:spAutoFit/>
          </a:bodyPr>
          <a:lstStyle/>
          <a:p>
            <a:pPr algn="just">
              <a:spcAft>
                <a:spcPts val="1142"/>
              </a:spcAft>
              <a:buClr>
                <a:schemeClr val="accent3">
                  <a:lumMod val="75000"/>
                </a:schemeClr>
              </a:buClr>
              <a:buSzPct val="100000"/>
            </a:pPr>
            <a:r>
              <a:rPr lang="en-US" b="1">
                <a:latin typeface="Arial" panose="020B0604020202020204" pitchFamily="34" charset="0"/>
                <a:cs typeface="Arial" panose="020B0604020202020204" pitchFamily="34" charset="0"/>
              </a:rPr>
              <a:t>Electromyography</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EMG</a:t>
            </a:r>
            <a:r>
              <a:rPr lang="en-US">
                <a:latin typeface="Arial" panose="020B0604020202020204" pitchFamily="34" charset="0"/>
                <a:cs typeface="Arial" panose="020B0604020202020204" pitchFamily="34" charset="0"/>
              </a:rPr>
              <a:t>) –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đ</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ợc ứng dụng </a:t>
            </a:r>
            <a:r>
              <a:rPr lang="en-US" spc="-1">
                <a:solidFill>
                  <a:srgbClr val="1C1C1C"/>
                </a:solidFill>
                <a:latin typeface="Arial" panose="020B0604020202020204" pitchFamily="34" charset="0"/>
                <a:cs typeface="Arial" panose="020B0604020202020204" pitchFamily="34" charset="0"/>
              </a:rPr>
              <a:t>để đo đạc dòng điện được sinh ra ở cơ bắp trong quá trình co bóp diễn tả các hoạt động của thần kinh – cơ</a:t>
            </a:r>
            <a:endParaRPr lang="en-US" spc="-1" dirty="0">
              <a:solidFill>
                <a:srgbClr val="1C1C1C"/>
              </a:solidFill>
              <a:latin typeface="Arial" panose="020B0604020202020204" pitchFamily="34" charset="0"/>
              <a:cs typeface="Arial" panose="020B0604020202020204" pitchFamily="34" charset="0"/>
            </a:endParaRPr>
          </a:p>
        </p:txBody>
      </p:sp>
      <p:pic>
        <p:nvPicPr>
          <p:cNvPr id="11" name="Hình ảnh 10" descr="Ảnh có chứa người, trong nhà, em bé, đang ngồi&#10;&#10;Mô tả được tạo tự động">
            <a:extLst>
              <a:ext uri="{FF2B5EF4-FFF2-40B4-BE49-F238E27FC236}">
                <a16:creationId xmlns:a16="http://schemas.microsoft.com/office/drawing/2014/main" id="{5BDAB2EA-99EB-455C-AD88-A1C215F58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794" y="3573308"/>
            <a:ext cx="2934909" cy="1991825"/>
          </a:xfrm>
          <a:prstGeom prst="rect">
            <a:avLst/>
          </a:prstGeom>
        </p:spPr>
      </p:pic>
      <p:pic>
        <p:nvPicPr>
          <p:cNvPr id="12" name="Picture 8" descr="A picture containing person, woman, sport, racket&#10;&#10;Description automatically generated">
            <a:extLst>
              <a:ext uri="{FF2B5EF4-FFF2-40B4-BE49-F238E27FC236}">
                <a16:creationId xmlns:a16="http://schemas.microsoft.com/office/drawing/2014/main" id="{36030321-EE77-41D0-B9BA-F94FBB2A64BE}"/>
              </a:ext>
            </a:extLst>
          </p:cNvPr>
          <p:cNvPicPr>
            <a:picLocks noChangeAspect="1"/>
          </p:cNvPicPr>
          <p:nvPr/>
        </p:nvPicPr>
        <p:blipFill>
          <a:blip r:embed="rId4"/>
          <a:stretch>
            <a:fillRect/>
          </a:stretch>
        </p:blipFill>
        <p:spPr>
          <a:xfrm>
            <a:off x="4298311" y="3342222"/>
            <a:ext cx="2535382" cy="2281844"/>
          </a:xfrm>
          <a:prstGeom prst="rect">
            <a:avLst/>
          </a:prstGeom>
        </p:spPr>
      </p:pic>
      <p:pic>
        <p:nvPicPr>
          <p:cNvPr id="13" name="Picture 2" descr="Postural Control by 3D Newton - ppt download">
            <a:extLst>
              <a:ext uri="{FF2B5EF4-FFF2-40B4-BE49-F238E27FC236}">
                <a16:creationId xmlns:a16="http://schemas.microsoft.com/office/drawing/2014/main" id="{A917C110-84C8-4811-AF56-ACC1205204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1468" y="3498394"/>
            <a:ext cx="3012067" cy="2259051"/>
          </a:xfrm>
          <a:prstGeom prst="rect">
            <a:avLst/>
          </a:prstGeom>
          <a:noFill/>
          <a:extLst>
            <a:ext uri="{909E8E84-426E-40DD-AFC4-6F175D3DCCD1}">
              <a14:hiddenFill xmlns:a14="http://schemas.microsoft.com/office/drawing/2010/main">
                <a:solidFill>
                  <a:srgbClr val="FFFFFF"/>
                </a:solidFill>
              </a14:hiddenFill>
            </a:ext>
          </a:extLst>
        </p:spPr>
      </p:pic>
      <p:sp>
        <p:nvSpPr>
          <p:cNvPr id="16" name="Hộp Văn bản 15">
            <a:extLst>
              <a:ext uri="{FF2B5EF4-FFF2-40B4-BE49-F238E27FC236}">
                <a16:creationId xmlns:a16="http://schemas.microsoft.com/office/drawing/2014/main" id="{2D78372C-A89A-498E-A3D5-0FEB0109F113}"/>
              </a:ext>
            </a:extLst>
          </p:cNvPr>
          <p:cNvSpPr txBox="1"/>
          <p:nvPr/>
        </p:nvSpPr>
        <p:spPr>
          <a:xfrm>
            <a:off x="1161130" y="5661679"/>
            <a:ext cx="2730235"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Đo điện c</a:t>
            </a:r>
            <a:r>
              <a:rPr lang="vi-VN" sz="1400" i="1">
                <a:latin typeface="Arial" panose="020B0604020202020204" pitchFamily="34" charset="0"/>
                <a:cs typeface="Arial" panose="020B0604020202020204" pitchFamily="34" charset="0"/>
              </a:rPr>
              <a:t>ơ</a:t>
            </a:r>
            <a:r>
              <a:rPr lang="en-US" sz="1400" i="1">
                <a:latin typeface="Arial" panose="020B0604020202020204" pitchFamily="34" charset="0"/>
                <a:cs typeface="Arial" panose="020B0604020202020204" pitchFamily="34" charset="0"/>
              </a:rPr>
              <a:t> trong chẩn đoán y tế</a:t>
            </a:r>
          </a:p>
        </p:txBody>
      </p:sp>
      <p:sp>
        <p:nvSpPr>
          <p:cNvPr id="17" name="Hộp Văn bản 16">
            <a:extLst>
              <a:ext uri="{FF2B5EF4-FFF2-40B4-BE49-F238E27FC236}">
                <a16:creationId xmlns:a16="http://schemas.microsoft.com/office/drawing/2014/main" id="{924F8FEF-2BDB-42FA-9FC6-F0CBAC22F0DF}"/>
              </a:ext>
            </a:extLst>
          </p:cNvPr>
          <p:cNvSpPr txBox="1"/>
          <p:nvPr/>
        </p:nvSpPr>
        <p:spPr>
          <a:xfrm>
            <a:off x="4503052" y="5757445"/>
            <a:ext cx="2125903"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Ứng dụng trong thể thao</a:t>
            </a:r>
          </a:p>
        </p:txBody>
      </p:sp>
      <p:sp>
        <p:nvSpPr>
          <p:cNvPr id="18" name="Hộp Văn bản 17">
            <a:extLst>
              <a:ext uri="{FF2B5EF4-FFF2-40B4-BE49-F238E27FC236}">
                <a16:creationId xmlns:a16="http://schemas.microsoft.com/office/drawing/2014/main" id="{18CD283A-6C3A-4382-8B4C-17125389CAE5}"/>
              </a:ext>
            </a:extLst>
          </p:cNvPr>
          <p:cNvSpPr txBox="1"/>
          <p:nvPr/>
        </p:nvSpPr>
        <p:spPr>
          <a:xfrm>
            <a:off x="7783819" y="5760565"/>
            <a:ext cx="2069797"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Nghiên cứu c</a:t>
            </a:r>
            <a:r>
              <a:rPr lang="vi-VN" sz="1400" i="1">
                <a:latin typeface="Arial" panose="020B0604020202020204" pitchFamily="34" charset="0"/>
                <a:cs typeface="Arial" panose="020B0604020202020204" pitchFamily="34" charset="0"/>
              </a:rPr>
              <a:t>ơ</a:t>
            </a:r>
            <a:r>
              <a:rPr lang="en-US" sz="1400" i="1">
                <a:latin typeface="Arial" panose="020B0604020202020204" pitchFamily="34" charset="0"/>
                <a:cs typeface="Arial" panose="020B0604020202020204" pitchFamily="34" charset="0"/>
              </a:rPr>
              <a:t> sinh học</a:t>
            </a:r>
          </a:p>
        </p:txBody>
      </p:sp>
      <p:sp>
        <p:nvSpPr>
          <p:cNvPr id="19" name="Hộp Văn bản 18">
            <a:extLst>
              <a:ext uri="{FF2B5EF4-FFF2-40B4-BE49-F238E27FC236}">
                <a16:creationId xmlns:a16="http://schemas.microsoft.com/office/drawing/2014/main" id="{A69F6B11-86E9-435B-921E-4D5DE014EC2B}"/>
              </a:ext>
            </a:extLst>
          </p:cNvPr>
          <p:cNvSpPr txBox="1"/>
          <p:nvPr/>
        </p:nvSpPr>
        <p:spPr>
          <a:xfrm>
            <a:off x="496220" y="2222474"/>
            <a:ext cx="6179896" cy="120032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Chẩn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tế</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luyện</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err="1">
                <a:latin typeface="Arial" panose="020B0604020202020204" pitchFamily="34" charset="0"/>
                <a:cs typeface="Arial" panose="020B0604020202020204" pitchFamily="34" charset="0"/>
              </a:rPr>
              <a:t>Nghiên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cứu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endParaRPr lang="en-US" dirty="0">
              <a:latin typeface="Arial" panose="020B0604020202020204" pitchFamily="34" charset="0"/>
              <a:cs typeface="Arial" panose="020B0604020202020204" pitchFamily="34" charset="0"/>
            </a:endParaRPr>
          </a:p>
        </p:txBody>
      </p:sp>
      <p:sp>
        <p:nvSpPr>
          <p:cNvPr id="21" name="Chỗ dành sẵn cho Số hiệu Bản chiếu 20">
            <a:extLst>
              <a:ext uri="{FF2B5EF4-FFF2-40B4-BE49-F238E27FC236}">
                <a16:creationId xmlns:a16="http://schemas.microsoft.com/office/drawing/2014/main" id="{6F27BDDC-2397-4B32-A83E-F005EEBDD088}"/>
              </a:ext>
            </a:extLst>
          </p:cNvPr>
          <p:cNvSpPr>
            <a:spLocks noGrp="1"/>
          </p:cNvSpPr>
          <p:nvPr>
            <p:ph type="sldNum" sz="quarter" idx="12"/>
          </p:nvPr>
        </p:nvSpPr>
        <p:spPr/>
        <p:txBody>
          <a:bodyPr/>
          <a:lstStyle/>
          <a:p>
            <a:fld id="{A02EBBDA-6239-48A4-BF42-145536EAE284}" type="slidenum">
              <a:rPr lang="en-US" smtClean="0"/>
              <a:t>4</a:t>
            </a:fld>
            <a:endParaRPr lang="en-US"/>
          </a:p>
        </p:txBody>
      </p:sp>
      <p:pic>
        <p:nvPicPr>
          <p:cNvPr id="14" name="Picture 35">
            <a:extLst>
              <a:ext uri="{FF2B5EF4-FFF2-40B4-BE49-F238E27FC236}">
                <a16:creationId xmlns:a16="http://schemas.microsoft.com/office/drawing/2014/main" id="{B047B44C-A10B-492A-B1E4-4A28D8236CAA}"/>
              </a:ext>
            </a:extLst>
          </p:cNvPr>
          <p:cNvPicPr>
            <a:picLocks noChangeAspect="1"/>
          </p:cNvPicPr>
          <p:nvPr/>
        </p:nvPicPr>
        <p:blipFill>
          <a:blip r:embed="rId6"/>
          <a:stretch>
            <a:fillRect/>
          </a:stretch>
        </p:blipFill>
        <p:spPr>
          <a:xfrm>
            <a:off x="6799194" y="1090038"/>
            <a:ext cx="4178358" cy="2293785"/>
          </a:xfrm>
          <a:prstGeom prst="rect">
            <a:avLst/>
          </a:prstGeom>
        </p:spPr>
      </p:pic>
      <p:sp>
        <p:nvSpPr>
          <p:cNvPr id="3" name="Hộp Văn bản 2">
            <a:extLst>
              <a:ext uri="{FF2B5EF4-FFF2-40B4-BE49-F238E27FC236}">
                <a16:creationId xmlns:a16="http://schemas.microsoft.com/office/drawing/2014/main" id="{D0726B51-0AF2-439E-A592-2F19914F2000}"/>
              </a:ext>
            </a:extLst>
          </p:cNvPr>
          <p:cNvSpPr txBox="1"/>
          <p:nvPr/>
        </p:nvSpPr>
        <p:spPr>
          <a:xfrm>
            <a:off x="1893683" y="6198597"/>
            <a:ext cx="6179897" cy="261610"/>
          </a:xfrm>
          <a:prstGeom prst="rect">
            <a:avLst/>
          </a:prstGeom>
          <a:noFill/>
        </p:spPr>
        <p:txBody>
          <a:bodyPr wrap="none" rtlCol="0">
            <a:spAutoFit/>
          </a:bodyPr>
          <a:lstStyle/>
          <a:p>
            <a:r>
              <a:rPr lang="en-US" sz="1100">
                <a:latin typeface="Arial" panose="020B0604020202020204" pitchFamily="34" charset="0"/>
                <a:cs typeface="Arial" panose="020B0604020202020204" pitchFamily="34" charset="0"/>
              </a:rPr>
              <a:t>M. A. C. Garcia, T. M. M. Vieira. (2011) </a:t>
            </a:r>
            <a:r>
              <a:rPr lang="en-US" sz="1100" i="1">
                <a:latin typeface="Arial" panose="020B0604020202020204" pitchFamily="34" charset="0"/>
                <a:cs typeface="Arial" panose="020B0604020202020204" pitchFamily="34" charset="0"/>
              </a:rPr>
              <a:t>Surface electromyography: Why, when and how to use it</a:t>
            </a:r>
          </a:p>
        </p:txBody>
      </p:sp>
      <p:sp>
        <p:nvSpPr>
          <p:cNvPr id="20" name="Date Placeholder 1">
            <a:extLst>
              <a:ext uri="{FF2B5EF4-FFF2-40B4-BE49-F238E27FC236}">
                <a16:creationId xmlns:a16="http://schemas.microsoft.com/office/drawing/2014/main" id="{1C46E050-36FB-4DBA-92AF-FC83CBE589D4}"/>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81660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910B149-5EC0-41EA-BB9F-F033AB0D062C}"/>
              </a:ext>
            </a:extLst>
          </p:cNvPr>
          <p:cNvSpPr>
            <a:spLocks noGrp="1"/>
          </p:cNvSpPr>
          <p:nvPr>
            <p:ph type="title"/>
          </p:nvPr>
        </p:nvSpPr>
        <p:spPr>
          <a:xfrm>
            <a:off x="159345" y="358281"/>
            <a:ext cx="8026400" cy="612123"/>
          </a:xfrm>
        </p:spPr>
        <p:txBody>
          <a:bodyPr>
            <a:normAutofit fontScale="90000"/>
          </a:bodyPr>
          <a:lstStyle/>
          <a:p>
            <a:r>
              <a:rPr lang="en-US">
                <a:latin typeface="Arial" panose="020B0604020202020204" pitchFamily="34" charset="0"/>
                <a:cs typeface="Arial" panose="020B0604020202020204" pitchFamily="34" charset="0"/>
              </a:rPr>
              <a:t>Tổng quan lý thuyết</a:t>
            </a:r>
          </a:p>
        </p:txBody>
      </p:sp>
      <p:sp>
        <p:nvSpPr>
          <p:cNvPr id="5" name="Chỗ dành sẵn cho Số hiệu Bản chiếu 4">
            <a:extLst>
              <a:ext uri="{FF2B5EF4-FFF2-40B4-BE49-F238E27FC236}">
                <a16:creationId xmlns:a16="http://schemas.microsoft.com/office/drawing/2014/main" id="{7DA73B41-9E0C-4D38-B6E3-117F8342D68A}"/>
              </a:ext>
            </a:extLst>
          </p:cNvPr>
          <p:cNvSpPr>
            <a:spLocks noGrp="1"/>
          </p:cNvSpPr>
          <p:nvPr>
            <p:ph type="sldNum" sz="quarter" idx="12"/>
          </p:nvPr>
        </p:nvSpPr>
        <p:spPr/>
        <p:txBody>
          <a:bodyPr/>
          <a:lstStyle/>
          <a:p>
            <a:fld id="{A02EBBDA-6239-48A4-BF42-145536EAE284}" type="slidenum">
              <a:rPr lang="en-US" smtClean="0"/>
              <a:t>5</a:t>
            </a:fld>
            <a:endParaRPr lang="en-US"/>
          </a:p>
        </p:txBody>
      </p:sp>
      <p:pic>
        <p:nvPicPr>
          <p:cNvPr id="6" name="Picture 17">
            <a:extLst>
              <a:ext uri="{FF2B5EF4-FFF2-40B4-BE49-F238E27FC236}">
                <a16:creationId xmlns:a16="http://schemas.microsoft.com/office/drawing/2014/main" id="{D9D7EE9F-6C4D-47FD-B90C-AA2F847A1CD6}"/>
              </a:ext>
            </a:extLst>
          </p:cNvPr>
          <p:cNvPicPr>
            <a:picLocks noChangeAspect="1"/>
          </p:cNvPicPr>
          <p:nvPr/>
        </p:nvPicPr>
        <p:blipFill rotWithShape="1">
          <a:blip r:embed="rId3">
            <a:extLst>
              <a:ext uri="{28A0092B-C50C-407E-A947-70E740481C1C}">
                <a14:useLocalDpi xmlns:a14="http://schemas.microsoft.com/office/drawing/2010/main" val="0"/>
              </a:ext>
            </a:extLst>
          </a:blip>
          <a:srcRect l="13184" t="12594" r="12562" b="13154"/>
          <a:stretch/>
        </p:blipFill>
        <p:spPr>
          <a:xfrm>
            <a:off x="9731478" y="3310787"/>
            <a:ext cx="1323130" cy="1267957"/>
          </a:xfrm>
          <a:prstGeom prst="rect">
            <a:avLst/>
          </a:prstGeom>
        </p:spPr>
      </p:pic>
      <p:pic>
        <p:nvPicPr>
          <p:cNvPr id="7" name="Hình ảnh 6">
            <a:extLst>
              <a:ext uri="{FF2B5EF4-FFF2-40B4-BE49-F238E27FC236}">
                <a16:creationId xmlns:a16="http://schemas.microsoft.com/office/drawing/2014/main" id="{826C96BF-782A-45AA-9A2B-9F7603D09F0C}"/>
              </a:ext>
            </a:extLst>
          </p:cNvPr>
          <p:cNvPicPr>
            <a:picLocks noChangeAspect="1"/>
          </p:cNvPicPr>
          <p:nvPr/>
        </p:nvPicPr>
        <p:blipFill>
          <a:blip r:embed="rId4"/>
          <a:stretch>
            <a:fillRect/>
          </a:stretch>
        </p:blipFill>
        <p:spPr>
          <a:xfrm>
            <a:off x="9590367" y="4978974"/>
            <a:ext cx="1605352" cy="1289337"/>
          </a:xfrm>
          <a:prstGeom prst="rect">
            <a:avLst/>
          </a:prstGeom>
        </p:spPr>
      </p:pic>
      <p:pic>
        <p:nvPicPr>
          <p:cNvPr id="9" name="Hình ảnh 8" descr="Ảnh có chứa thiết bị điện tử, máy tính&#10;&#10;Mô tả được tạo tự động">
            <a:extLst>
              <a:ext uri="{FF2B5EF4-FFF2-40B4-BE49-F238E27FC236}">
                <a16:creationId xmlns:a16="http://schemas.microsoft.com/office/drawing/2014/main" id="{BB560EC7-3D10-4C9A-80A1-87133F5791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3614" y="1091245"/>
            <a:ext cx="2500994" cy="1819310"/>
          </a:xfrm>
          <a:prstGeom prst="rect">
            <a:avLst/>
          </a:prstGeom>
        </p:spPr>
      </p:pic>
      <p:sp>
        <p:nvSpPr>
          <p:cNvPr id="10" name="Hộp Văn bản 9">
            <a:extLst>
              <a:ext uri="{FF2B5EF4-FFF2-40B4-BE49-F238E27FC236}">
                <a16:creationId xmlns:a16="http://schemas.microsoft.com/office/drawing/2014/main" id="{159A5244-AD89-4C3B-B20D-B06BC69469EA}"/>
              </a:ext>
            </a:extLst>
          </p:cNvPr>
          <p:cNvSpPr txBox="1"/>
          <p:nvPr/>
        </p:nvSpPr>
        <p:spPr>
          <a:xfrm>
            <a:off x="503584" y="1270502"/>
            <a:ext cx="4332084"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Hai ph</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ơng pháp chính:</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bên trong da</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bề mặt da</a:t>
            </a:r>
          </a:p>
        </p:txBody>
      </p:sp>
      <p:pic>
        <p:nvPicPr>
          <p:cNvPr id="14" name="Hình ảnh 13" descr="Ảnh có chứa nắm giữ, đứng, người đàn ông, nhóm&#10;&#10;Mô tả được tạo tự động">
            <a:extLst>
              <a:ext uri="{FF2B5EF4-FFF2-40B4-BE49-F238E27FC236}">
                <a16:creationId xmlns:a16="http://schemas.microsoft.com/office/drawing/2014/main" id="{C9643E07-162B-4946-8D17-CE57FF418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3359" y="3572153"/>
            <a:ext cx="2352319" cy="1881855"/>
          </a:xfrm>
          <a:prstGeom prst="rect">
            <a:avLst/>
          </a:prstGeom>
        </p:spPr>
      </p:pic>
      <p:pic>
        <p:nvPicPr>
          <p:cNvPr id="17" name="Hình ảnh 16" descr="Ảnh có chứa người, trong nhà, người phụ nữ, nắm giữ&#10;&#10;Mô tả được tạo tự động">
            <a:extLst>
              <a:ext uri="{FF2B5EF4-FFF2-40B4-BE49-F238E27FC236}">
                <a16:creationId xmlns:a16="http://schemas.microsoft.com/office/drawing/2014/main" id="{EFC99467-A2F6-4EF3-8708-584BBC999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3424" y="1091245"/>
            <a:ext cx="2413983" cy="1812930"/>
          </a:xfrm>
          <a:prstGeom prst="rect">
            <a:avLst/>
          </a:prstGeom>
        </p:spPr>
      </p:pic>
      <p:sp>
        <p:nvSpPr>
          <p:cNvPr id="18" name="Hộp Văn bản 17">
            <a:extLst>
              <a:ext uri="{FF2B5EF4-FFF2-40B4-BE49-F238E27FC236}">
                <a16:creationId xmlns:a16="http://schemas.microsoft.com/office/drawing/2014/main" id="{EA314C85-58FE-493F-B3A4-75BE11267A82}"/>
              </a:ext>
            </a:extLst>
          </p:cNvPr>
          <p:cNvSpPr txBox="1"/>
          <p:nvPr/>
        </p:nvSpPr>
        <p:spPr>
          <a:xfrm>
            <a:off x="5438601" y="2978075"/>
            <a:ext cx="1763624"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Đo điện c</a:t>
            </a:r>
            <a:r>
              <a:rPr lang="vi-VN" sz="1400">
                <a:latin typeface="Arial" panose="020B0604020202020204" pitchFamily="34" charset="0"/>
                <a:cs typeface="Arial" panose="020B0604020202020204" pitchFamily="34" charset="0"/>
              </a:rPr>
              <a:t>ơ</a:t>
            </a:r>
            <a:r>
              <a:rPr lang="en-US" sz="1400">
                <a:latin typeface="Arial" panose="020B0604020202020204" pitchFamily="34" charset="0"/>
                <a:cs typeface="Arial" panose="020B0604020202020204" pitchFamily="34" charset="0"/>
              </a:rPr>
              <a:t> trong da</a:t>
            </a:r>
          </a:p>
        </p:txBody>
      </p:sp>
      <p:sp>
        <p:nvSpPr>
          <p:cNvPr id="19" name="Hộp Văn bản 18">
            <a:extLst>
              <a:ext uri="{FF2B5EF4-FFF2-40B4-BE49-F238E27FC236}">
                <a16:creationId xmlns:a16="http://schemas.microsoft.com/office/drawing/2014/main" id="{F3AED62A-AEB9-4486-9E13-E29537E092F3}"/>
              </a:ext>
            </a:extLst>
          </p:cNvPr>
          <p:cNvSpPr txBox="1"/>
          <p:nvPr/>
        </p:nvSpPr>
        <p:spPr>
          <a:xfrm>
            <a:off x="8852570" y="2980333"/>
            <a:ext cx="1903085"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Đo điện c</a:t>
            </a:r>
            <a:r>
              <a:rPr lang="vi-VN" sz="1400">
                <a:latin typeface="Arial" panose="020B0604020202020204" pitchFamily="34" charset="0"/>
                <a:cs typeface="Arial" panose="020B0604020202020204" pitchFamily="34" charset="0"/>
              </a:rPr>
              <a:t>ơ</a:t>
            </a:r>
            <a:r>
              <a:rPr lang="en-US" sz="1400">
                <a:latin typeface="Arial" panose="020B0604020202020204" pitchFamily="34" charset="0"/>
                <a:cs typeface="Arial" panose="020B0604020202020204" pitchFamily="34" charset="0"/>
              </a:rPr>
              <a:t> bề mặt da</a:t>
            </a:r>
          </a:p>
        </p:txBody>
      </p:sp>
      <p:sp>
        <p:nvSpPr>
          <p:cNvPr id="20" name="Hộp Văn bản 19">
            <a:extLst>
              <a:ext uri="{FF2B5EF4-FFF2-40B4-BE49-F238E27FC236}">
                <a16:creationId xmlns:a16="http://schemas.microsoft.com/office/drawing/2014/main" id="{2C50E5A8-0439-4180-BC6B-A19C82797A75}"/>
              </a:ext>
            </a:extLst>
          </p:cNvPr>
          <p:cNvSpPr txBox="1"/>
          <p:nvPr/>
        </p:nvSpPr>
        <p:spPr>
          <a:xfrm>
            <a:off x="503584" y="2370800"/>
            <a:ext cx="4486193" cy="923330"/>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Điện cực 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bề mặt: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Điện cực ướt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Điện cực kim loại</a:t>
            </a:r>
          </a:p>
        </p:txBody>
      </p:sp>
      <p:sp>
        <p:nvSpPr>
          <p:cNvPr id="21" name="Hộp Văn bản 20">
            <a:extLst>
              <a:ext uri="{FF2B5EF4-FFF2-40B4-BE49-F238E27FC236}">
                <a16:creationId xmlns:a16="http://schemas.microsoft.com/office/drawing/2014/main" id="{CA4DF373-A00C-4B45-B751-70F54BF90E45}"/>
              </a:ext>
            </a:extLst>
          </p:cNvPr>
          <p:cNvSpPr txBox="1"/>
          <p:nvPr/>
        </p:nvSpPr>
        <p:spPr>
          <a:xfrm>
            <a:off x="503584" y="3563871"/>
            <a:ext cx="4741817" cy="1200329"/>
          </a:xfrm>
          <a:prstGeom prst="rect">
            <a:avLst/>
          </a:prstGeom>
          <a:noFill/>
        </p:spPr>
        <p:txBody>
          <a:bodyPr wrap="square" rtlCol="0">
            <a:spAutoFit/>
          </a:bodyPr>
          <a:lstStyle/>
          <a:p>
            <a:pPr algn="just"/>
            <a:r>
              <a:rPr lang="vi-VN" b="1"/>
              <a:t>Graphene</a:t>
            </a:r>
            <a:r>
              <a:rPr lang="vi-VN"/>
              <a:t> là một tấm phẳng dày bằng một lớp nguyên tử của các nguyên tử carbon liên kết với nhau theo dạng hình lục giác</a:t>
            </a:r>
            <a:endParaRPr lang="en-US"/>
          </a:p>
        </p:txBody>
      </p:sp>
      <p:sp>
        <p:nvSpPr>
          <p:cNvPr id="22" name="Hộp Văn bản 21">
            <a:extLst>
              <a:ext uri="{FF2B5EF4-FFF2-40B4-BE49-F238E27FC236}">
                <a16:creationId xmlns:a16="http://schemas.microsoft.com/office/drawing/2014/main" id="{541773B8-4ED8-4BEC-8320-430E62E1BE9C}"/>
              </a:ext>
            </a:extLst>
          </p:cNvPr>
          <p:cNvSpPr txBox="1"/>
          <p:nvPr/>
        </p:nvSpPr>
        <p:spPr>
          <a:xfrm>
            <a:off x="6790396" y="5469753"/>
            <a:ext cx="979755"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Graphene</a:t>
            </a:r>
          </a:p>
        </p:txBody>
      </p:sp>
      <p:sp>
        <p:nvSpPr>
          <p:cNvPr id="23" name="Hộp Văn bản 22">
            <a:extLst>
              <a:ext uri="{FF2B5EF4-FFF2-40B4-BE49-F238E27FC236}">
                <a16:creationId xmlns:a16="http://schemas.microsoft.com/office/drawing/2014/main" id="{FE384D1C-15A4-4942-8C64-02903CAA1BAA}"/>
              </a:ext>
            </a:extLst>
          </p:cNvPr>
          <p:cNvSpPr txBox="1"/>
          <p:nvPr/>
        </p:nvSpPr>
        <p:spPr>
          <a:xfrm>
            <a:off x="9804110" y="4531416"/>
            <a:ext cx="123944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Điện cực ướt</a:t>
            </a:r>
          </a:p>
        </p:txBody>
      </p:sp>
      <p:sp>
        <p:nvSpPr>
          <p:cNvPr id="24" name="Hộp Văn bản 23">
            <a:extLst>
              <a:ext uri="{FF2B5EF4-FFF2-40B4-BE49-F238E27FC236}">
                <a16:creationId xmlns:a16="http://schemas.microsoft.com/office/drawing/2014/main" id="{86BCBBD3-6F62-4F96-8DE1-CB76B131A07F}"/>
              </a:ext>
            </a:extLst>
          </p:cNvPr>
          <p:cNvSpPr txBox="1"/>
          <p:nvPr/>
        </p:nvSpPr>
        <p:spPr>
          <a:xfrm>
            <a:off x="9635677" y="6283114"/>
            <a:ext cx="156004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Điện cực kim loại</a:t>
            </a:r>
          </a:p>
        </p:txBody>
      </p:sp>
      <p:sp>
        <p:nvSpPr>
          <p:cNvPr id="25" name="Hộp Văn bản 24">
            <a:extLst>
              <a:ext uri="{FF2B5EF4-FFF2-40B4-BE49-F238E27FC236}">
                <a16:creationId xmlns:a16="http://schemas.microsoft.com/office/drawing/2014/main" id="{062F33B9-1625-42B0-A48E-5A8E834E0EC4}"/>
              </a:ext>
            </a:extLst>
          </p:cNvPr>
          <p:cNvSpPr txBox="1"/>
          <p:nvPr/>
        </p:nvSpPr>
        <p:spPr>
          <a:xfrm>
            <a:off x="417129" y="5852430"/>
            <a:ext cx="8221807" cy="707886"/>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R. Merletti, A. Botter, A. Troiano, E. Merlo, M. A. Minetto (2009)</a:t>
            </a:r>
            <a:r>
              <a:rPr lang="en-US" sz="1000" i="1">
                <a:latin typeface="Arial" panose="020B0604020202020204" pitchFamily="34" charset="0"/>
                <a:cs typeface="Arial" panose="020B0604020202020204" pitchFamily="34" charset="0"/>
              </a:rPr>
              <a:t>Technology and instrumentation for detecton and conditioning of the surface electromyographic signal: State of art </a:t>
            </a:r>
          </a:p>
          <a:p>
            <a:r>
              <a:rPr lang="en-US" sz="1000">
                <a:latin typeface="Arial" panose="020B0604020202020204" pitchFamily="34" charset="0"/>
                <a:cs typeface="Arial" panose="020B0604020202020204" pitchFamily="34" charset="0"/>
              </a:rPr>
              <a:t>M. K. Yapici, T. Alkhidir, Y. A. Samad, and K. Liao, “Graphene-clad textile electrodes for electrocardiogram monitoring,” Sensors Actuators, B Chem., vol. 221, pp. 1469–1474, 2015.</a:t>
            </a:r>
            <a:endParaRPr lang="en-US" sz="1000" i="1">
              <a:latin typeface="Arial" panose="020B0604020202020204" pitchFamily="34" charset="0"/>
              <a:cs typeface="Arial" panose="020B0604020202020204" pitchFamily="34" charset="0"/>
            </a:endParaRPr>
          </a:p>
        </p:txBody>
      </p:sp>
      <p:sp>
        <p:nvSpPr>
          <p:cNvPr id="26" name="Date Placeholder 1">
            <a:extLst>
              <a:ext uri="{FF2B5EF4-FFF2-40B4-BE49-F238E27FC236}">
                <a16:creationId xmlns:a16="http://schemas.microsoft.com/office/drawing/2014/main" id="{4683E945-C8F6-45B2-ACDA-3BB5A2F63096}"/>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2005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3B6589-25A4-4D4D-BBAB-2A176236241E}"/>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 </a:t>
            </a:r>
            <a:r>
              <a:rPr lang="en-US"/>
              <a:t>Phân tích x</a:t>
            </a:r>
            <a:r>
              <a:rPr lang="en-US">
                <a:latin typeface="Arial" panose="020B0604020202020204" pitchFamily="34" charset="0"/>
                <a:cs typeface="Arial" panose="020B0604020202020204" pitchFamily="34" charset="0"/>
              </a:rPr>
              <a:t>ây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p:txBody>
      </p:sp>
      <p:sp>
        <p:nvSpPr>
          <p:cNvPr id="9" name="Hộp Văn bản 8">
            <a:extLst>
              <a:ext uri="{FF2B5EF4-FFF2-40B4-BE49-F238E27FC236}">
                <a16:creationId xmlns:a16="http://schemas.microsoft.com/office/drawing/2014/main" id="{33F11002-3A80-44DD-BD30-FC8E19233B9D}"/>
              </a:ext>
            </a:extLst>
          </p:cNvPr>
          <p:cNvSpPr txBox="1"/>
          <p:nvPr/>
        </p:nvSpPr>
        <p:spPr>
          <a:xfrm>
            <a:off x="6652466" y="2646941"/>
            <a:ext cx="524503" cy="307777"/>
          </a:xfrm>
          <a:prstGeom prst="rect">
            <a:avLst/>
          </a:prstGeom>
          <a:noFill/>
          <a:ln>
            <a:noFill/>
          </a:ln>
        </p:spPr>
        <p:txBody>
          <a:bodyPr wrap="none" rtlCol="0">
            <a:spAutoFit/>
          </a:bodyPr>
          <a:lstStyle/>
          <a:p>
            <a:r>
              <a:rPr lang="en-US" sz="1400">
                <a:latin typeface="Arial" panose="020B0604020202020204" pitchFamily="34" charset="0"/>
                <a:cs typeface="Arial" panose="020B0604020202020204" pitchFamily="34" charset="0"/>
              </a:rPr>
              <a:t>BLE</a:t>
            </a:r>
          </a:p>
        </p:txBody>
      </p:sp>
      <p:sp>
        <p:nvSpPr>
          <p:cNvPr id="10" name="Hộp Văn bản 9">
            <a:extLst>
              <a:ext uri="{FF2B5EF4-FFF2-40B4-BE49-F238E27FC236}">
                <a16:creationId xmlns:a16="http://schemas.microsoft.com/office/drawing/2014/main" id="{B37D646D-CF0C-4854-B1C9-45DD8B7DC908}"/>
              </a:ext>
            </a:extLst>
          </p:cNvPr>
          <p:cNvSpPr txBox="1"/>
          <p:nvPr/>
        </p:nvSpPr>
        <p:spPr>
          <a:xfrm>
            <a:off x="8410955" y="2300161"/>
            <a:ext cx="67580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Smartphone</a:t>
            </a:r>
          </a:p>
        </p:txBody>
      </p:sp>
      <p:sp>
        <p:nvSpPr>
          <p:cNvPr id="12" name="Hộp Văn bản 11">
            <a:extLst>
              <a:ext uri="{FF2B5EF4-FFF2-40B4-BE49-F238E27FC236}">
                <a16:creationId xmlns:a16="http://schemas.microsoft.com/office/drawing/2014/main" id="{B3A30A28-2F31-48E4-8420-817F24A310DD}"/>
              </a:ext>
            </a:extLst>
          </p:cNvPr>
          <p:cNvSpPr txBox="1"/>
          <p:nvPr/>
        </p:nvSpPr>
        <p:spPr>
          <a:xfrm>
            <a:off x="4758136" y="1489613"/>
            <a:ext cx="2932213" cy="430887"/>
          </a:xfrm>
          <a:prstGeom prst="rect">
            <a:avLst/>
          </a:prstGeom>
          <a:noFill/>
        </p:spPr>
        <p:txBody>
          <a:bodyPr wrap="none" rtlCol="0">
            <a:spAutoFit/>
          </a:bodyPr>
          <a:lstStyle/>
          <a:p>
            <a:r>
              <a:rPr lang="en-US" sz="2200" b="1" dirty="0" err="1">
                <a:latin typeface="Arial" panose="020B0604020202020204" pitchFamily="34" charset="0"/>
                <a:cs typeface="Arial" panose="020B0604020202020204" pitchFamily="34" charset="0"/>
              </a:rPr>
              <a:t>Sơ</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đồ</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khối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hệ</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thống</a:t>
            </a:r>
            <a:endParaRPr lang="en-US" sz="2200" b="1" dirty="0">
              <a:latin typeface="Arial" panose="020B0604020202020204" pitchFamily="34" charset="0"/>
              <a:cs typeface="Arial" panose="020B0604020202020204" pitchFamily="34" charset="0"/>
            </a:endParaRPr>
          </a:p>
        </p:txBody>
      </p:sp>
      <p:sp>
        <p:nvSpPr>
          <p:cNvPr id="19" name="Hộp Văn bản 18">
            <a:extLst>
              <a:ext uri="{FF2B5EF4-FFF2-40B4-BE49-F238E27FC236}">
                <a16:creationId xmlns:a16="http://schemas.microsoft.com/office/drawing/2014/main" id="{8DDD536D-E25E-49DC-B4E0-7624B6335D9F}"/>
              </a:ext>
            </a:extLst>
          </p:cNvPr>
          <p:cNvSpPr txBox="1"/>
          <p:nvPr/>
        </p:nvSpPr>
        <p:spPr>
          <a:xfrm>
            <a:off x="5404692" y="5582287"/>
            <a:ext cx="184731" cy="369332"/>
          </a:xfrm>
          <a:prstGeom prst="rect">
            <a:avLst/>
          </a:prstGeom>
          <a:noFill/>
        </p:spPr>
        <p:txBody>
          <a:bodyPr wrap="none" rtlCol="0">
            <a:spAutoFit/>
          </a:bodyPr>
          <a:lstStyle/>
          <a:p>
            <a:endParaRPr lang="en-US"/>
          </a:p>
        </p:txBody>
      </p:sp>
      <p:sp>
        <p:nvSpPr>
          <p:cNvPr id="21" name="Chỗ dành sẵn cho Số hiệu Bản chiếu 20">
            <a:extLst>
              <a:ext uri="{FF2B5EF4-FFF2-40B4-BE49-F238E27FC236}">
                <a16:creationId xmlns:a16="http://schemas.microsoft.com/office/drawing/2014/main" id="{516CA646-6287-4B40-BDD0-63BBBCB226DA}"/>
              </a:ext>
            </a:extLst>
          </p:cNvPr>
          <p:cNvSpPr>
            <a:spLocks noGrp="1"/>
          </p:cNvSpPr>
          <p:nvPr>
            <p:ph type="sldNum" sz="quarter" idx="12"/>
          </p:nvPr>
        </p:nvSpPr>
        <p:spPr/>
        <p:txBody>
          <a:bodyPr/>
          <a:lstStyle/>
          <a:p>
            <a:fld id="{A02EBBDA-6239-48A4-BF42-145536EAE284}" type="slidenum">
              <a:rPr lang="en-US" smtClean="0"/>
              <a:t>6</a:t>
            </a:fld>
            <a:endParaRPr lang="en-US"/>
          </a:p>
        </p:txBody>
      </p:sp>
      <p:pic>
        <p:nvPicPr>
          <p:cNvPr id="20" name="Picture 19">
            <a:extLst>
              <a:ext uri="{FF2B5EF4-FFF2-40B4-BE49-F238E27FC236}">
                <a16:creationId xmlns:a16="http://schemas.microsoft.com/office/drawing/2014/main" id="{ACF6AA43-EE66-4671-A448-852A3341A8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5593" y="2363756"/>
            <a:ext cx="10860814" cy="2703600"/>
          </a:xfrm>
          <a:prstGeom prst="rect">
            <a:avLst/>
          </a:prstGeom>
          <a:noFill/>
          <a:ln>
            <a:noFill/>
          </a:ln>
        </p:spPr>
      </p:pic>
      <p:sp>
        <p:nvSpPr>
          <p:cNvPr id="22" name="TextBox 21">
            <a:extLst>
              <a:ext uri="{FF2B5EF4-FFF2-40B4-BE49-F238E27FC236}">
                <a16:creationId xmlns:a16="http://schemas.microsoft.com/office/drawing/2014/main" id="{B2B6D064-062C-4798-BA98-77786598B490}"/>
              </a:ext>
            </a:extLst>
          </p:cNvPr>
          <p:cNvSpPr txBox="1"/>
          <p:nvPr/>
        </p:nvSpPr>
        <p:spPr>
          <a:xfrm>
            <a:off x="869867" y="5237870"/>
            <a:ext cx="10860814" cy="923330"/>
          </a:xfrm>
          <a:prstGeom prst="rect">
            <a:avLst/>
          </a:prstGeom>
          <a:noFill/>
          <a:ln>
            <a:noFill/>
          </a:ln>
        </p:spPr>
        <p:txBody>
          <a:bodyPr wrap="square">
            <a:spAutoFit/>
          </a:bodyPr>
          <a:lstStyle/>
          <a:p>
            <a:r>
              <a:rPr lang="en-US" b="1" dirty="0">
                <a:latin typeface="Arial" panose="020B0604020202020204" pitchFamily="34" charset="0"/>
                <a:cs typeface="Arial" panose="020B0604020202020204" pitchFamily="34" charset="0"/>
              </a:rPr>
              <a:t>App android: </a:t>
            </a:r>
            <a:r>
              <a:rPr lang="en-US" b="1" dirty="0" err="1">
                <a:latin typeface="Arial" panose="020B0604020202020204" pitchFamily="34" charset="0"/>
                <a:cs typeface="Arial" panose="020B0604020202020204" pitchFamily="34" charset="0"/>
              </a:rPr>
              <a:t>hiển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thị</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hiệu</a:t>
            </a:r>
            <a:r>
              <a:rPr lang="en-US" b="1" dirty="0">
                <a:latin typeface="Arial" panose="020B0604020202020204" pitchFamily="34" charset="0"/>
                <a:cs typeface="Arial" panose="020B0604020202020204" pitchFamily="34" charset="0"/>
              </a:rPr>
              <a:t> EMG, </a:t>
            </a:r>
            <a:r>
              <a:rPr lang="en-US" b="1" dirty="0" err="1">
                <a:latin typeface="Arial" panose="020B0604020202020204" pitchFamily="34" charset="0"/>
                <a:cs typeface="Arial" panose="020B0604020202020204" pitchFamily="34" charset="0"/>
              </a:rPr>
              <a:t>lưu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trữ</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dữ</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được</a:t>
            </a:r>
            <a:r>
              <a:rPr lang="en-US" b="1" dirty="0">
                <a:latin typeface="Arial" panose="020B0604020202020204" pitchFamily="34" charset="0"/>
                <a:cs typeface="Arial" panose="020B0604020202020204" pitchFamily="34" charset="0"/>
              </a:rPr>
              <a:t>.</a:t>
            </a:r>
          </a:p>
          <a:p>
            <a:r>
              <a:rPr lang="en-US" b="1" dirty="0" err="1">
                <a:latin typeface="Arial" panose="020B0604020202020204" pitchFamily="34" charset="0"/>
                <a:cs typeface="Arial" panose="020B0604020202020204" pitchFamily="34" charset="0"/>
              </a:rPr>
              <a:t>Máy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tính</a:t>
            </a:r>
            <a:r>
              <a:rPr lang="en-US" b="1" dirty="0">
                <a:latin typeface="Arial" panose="020B0604020202020204" pitchFamily="34" charset="0"/>
                <a:cs typeface="Arial" panose="020B0604020202020204" pitchFamily="34" charset="0"/>
              </a:rPr>
              <a:t>&amp; </a:t>
            </a:r>
            <a:r>
              <a:rPr lang="en-US" b="1" dirty="0" err="1">
                <a:latin typeface="Arial" panose="020B0604020202020204" pitchFamily="34" charset="0"/>
                <a:cs typeface="Arial" panose="020B0604020202020204" pitchFamily="34" charset="0"/>
              </a:rPr>
              <a:t>Matlab</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dùng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để</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dữ</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được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định</a:t>
            </a:r>
            <a:r>
              <a:rPr lang="en-US" b="1" dirty="0">
                <a:latin typeface="Arial" panose="020B0604020202020204" pitchFamily="34" charset="0"/>
                <a:cs typeface="Arial" panose="020B0604020202020204" pitchFamily="34" charset="0"/>
              </a:rPr>
              <a:t> ra </a:t>
            </a: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tham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đặc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trưng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dữ</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cơ</a:t>
            </a:r>
            <a:r>
              <a:rPr lang="en-US" b="1" dirty="0">
                <a:latin typeface="Arial" panose="020B0604020202020204" pitchFamily="34" charset="0"/>
                <a:cs typeface="Arial" panose="020B0604020202020204" pitchFamily="34" charset="0"/>
              </a:rPr>
              <a:t>.</a:t>
            </a:r>
          </a:p>
        </p:txBody>
      </p:sp>
      <p:sp>
        <p:nvSpPr>
          <p:cNvPr id="23" name="Date Placeholder 1">
            <a:extLst>
              <a:ext uri="{FF2B5EF4-FFF2-40B4-BE49-F238E27FC236}">
                <a16:creationId xmlns:a16="http://schemas.microsoft.com/office/drawing/2014/main" id="{89300347-8EF3-44DC-B279-E7E95C290DF7}"/>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40730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D09B44-1876-400B-8956-827E76B9BD96}"/>
              </a:ext>
            </a:extLst>
          </p:cNvPr>
          <p:cNvSpPr>
            <a:spLocks noGrp="1"/>
          </p:cNvSpPr>
          <p:nvPr>
            <p:ph type="sldNum" sz="quarter" idx="12"/>
          </p:nvPr>
        </p:nvSpPr>
        <p:spPr/>
        <p:txBody>
          <a:bodyPr/>
          <a:lstStyle/>
          <a:p>
            <a:fld id="{FFBF3AD2-CB26-4B02-BEB9-3D59151808E6}" type="slidenum">
              <a:rPr lang="en-US" smtClean="0"/>
              <a:t>7</a:t>
            </a:fld>
            <a:endParaRPr lang="en-US"/>
          </a:p>
        </p:txBody>
      </p:sp>
      <p:sp>
        <p:nvSpPr>
          <p:cNvPr id="5" name="Title 4">
            <a:extLst>
              <a:ext uri="{FF2B5EF4-FFF2-40B4-BE49-F238E27FC236}">
                <a16:creationId xmlns:a16="http://schemas.microsoft.com/office/drawing/2014/main" id="{B4E61115-E218-4C71-A92A-A6DF00B680D5}"/>
              </a:ext>
            </a:extLst>
          </p:cNvPr>
          <p:cNvSpPr>
            <a:spLocks noGrp="1"/>
          </p:cNvSpPr>
          <p:nvPr>
            <p:ph type="title"/>
          </p:nvPr>
        </p:nvSpPr>
        <p:spPr/>
        <p:txBody>
          <a:bodyPr/>
          <a:lstStyle/>
          <a:p>
            <a:r>
              <a:rPr lang="en-US"/>
              <a:t>Phân tích x</a:t>
            </a:r>
            <a:r>
              <a:rPr lang="en-US">
                <a:latin typeface="Arial" panose="020B0604020202020204" pitchFamily="34" charset="0"/>
                <a:cs typeface="Arial" panose="020B0604020202020204" pitchFamily="34" charset="0"/>
              </a:rPr>
              <a:t>ây dựng hệ thống</a:t>
            </a:r>
            <a:endParaRPr lang="en-US" dirty="0"/>
          </a:p>
        </p:txBody>
      </p:sp>
      <p:pic>
        <p:nvPicPr>
          <p:cNvPr id="6" name="Picture 5">
            <a:extLst>
              <a:ext uri="{FF2B5EF4-FFF2-40B4-BE49-F238E27FC236}">
                <a16:creationId xmlns:a16="http://schemas.microsoft.com/office/drawing/2014/main" id="{10F92460-B0CE-454A-9486-D0C2DAE5CE53}"/>
              </a:ext>
            </a:extLst>
          </p:cNvPr>
          <p:cNvPicPr>
            <a:picLocks noChangeAspect="1"/>
          </p:cNvPicPr>
          <p:nvPr/>
        </p:nvPicPr>
        <p:blipFill>
          <a:blip r:embed="rId3"/>
          <a:stretch>
            <a:fillRect/>
          </a:stretch>
        </p:blipFill>
        <p:spPr>
          <a:xfrm>
            <a:off x="897654" y="1944109"/>
            <a:ext cx="10079898" cy="3282902"/>
          </a:xfrm>
          <a:prstGeom prst="rect">
            <a:avLst/>
          </a:prstGeom>
        </p:spPr>
      </p:pic>
      <p:sp>
        <p:nvSpPr>
          <p:cNvPr id="7" name="Hộp Văn bản 2">
            <a:extLst>
              <a:ext uri="{FF2B5EF4-FFF2-40B4-BE49-F238E27FC236}">
                <a16:creationId xmlns:a16="http://schemas.microsoft.com/office/drawing/2014/main" id="{C81E46C3-D19F-45EC-B561-E78BEA9C7C15}"/>
              </a:ext>
            </a:extLst>
          </p:cNvPr>
          <p:cNvSpPr txBox="1"/>
          <p:nvPr/>
        </p:nvSpPr>
        <p:spPr>
          <a:xfrm>
            <a:off x="2829700" y="5333575"/>
            <a:ext cx="1507144" cy="369332"/>
          </a:xfrm>
          <a:prstGeom prst="rect">
            <a:avLst/>
          </a:prstGeom>
          <a:noFill/>
        </p:spPr>
        <p:txBody>
          <a:bodyPr wrap="none" rtlCol="0">
            <a:spAutoFit/>
          </a:bodyPr>
          <a:lstStyle/>
          <a:p>
            <a:r>
              <a:rPr lang="vi-VN" dirty="0"/>
              <a:t>Gain = 100</a:t>
            </a:r>
            <a:endParaRPr lang="en-US" dirty="0"/>
          </a:p>
        </p:txBody>
      </p:sp>
      <p:sp>
        <p:nvSpPr>
          <p:cNvPr id="8" name="Hộp Văn bản 13">
            <a:extLst>
              <a:ext uri="{FF2B5EF4-FFF2-40B4-BE49-F238E27FC236}">
                <a16:creationId xmlns:a16="http://schemas.microsoft.com/office/drawing/2014/main" id="{2B55E450-C572-4CF3-A00B-B7D44C5E09CC}"/>
              </a:ext>
            </a:extLst>
          </p:cNvPr>
          <p:cNvSpPr txBox="1"/>
          <p:nvPr/>
        </p:nvSpPr>
        <p:spPr>
          <a:xfrm>
            <a:off x="6096000" y="5296488"/>
            <a:ext cx="2133918" cy="369332"/>
          </a:xfrm>
          <a:prstGeom prst="rect">
            <a:avLst/>
          </a:prstGeom>
          <a:noFill/>
        </p:spPr>
        <p:txBody>
          <a:bodyPr wrap="none" rtlCol="0">
            <a:spAutoFit/>
          </a:bodyPr>
          <a:lstStyle/>
          <a:p>
            <a:r>
              <a:rPr lang="vi-VN" dirty="0"/>
              <a:t>Fc = 30 – 500Hz</a:t>
            </a:r>
            <a:endParaRPr lang="en-US" dirty="0"/>
          </a:p>
        </p:txBody>
      </p:sp>
      <p:sp>
        <p:nvSpPr>
          <p:cNvPr id="9" name="Hộp Văn bản 17">
            <a:extLst>
              <a:ext uri="{FF2B5EF4-FFF2-40B4-BE49-F238E27FC236}">
                <a16:creationId xmlns:a16="http://schemas.microsoft.com/office/drawing/2014/main" id="{B4934D0B-F454-4500-BE7D-D1DAFFFD8367}"/>
              </a:ext>
            </a:extLst>
          </p:cNvPr>
          <p:cNvSpPr txBox="1"/>
          <p:nvPr/>
        </p:nvSpPr>
        <p:spPr>
          <a:xfrm>
            <a:off x="4336846" y="1289858"/>
            <a:ext cx="3195105" cy="430887"/>
          </a:xfrm>
          <a:prstGeom prst="rect">
            <a:avLst/>
          </a:prstGeom>
          <a:noFill/>
        </p:spPr>
        <p:txBody>
          <a:bodyPr wrap="none" rtlCol="0">
            <a:spAutoFit/>
          </a:bodyPr>
          <a:lstStyle/>
          <a:p>
            <a:r>
              <a:rPr lang="en-US" sz="2200" b="1" dirty="0" err="1">
                <a:latin typeface="Arial" panose="020B0604020202020204" pitchFamily="34" charset="0"/>
                <a:cs typeface="Arial" panose="020B0604020202020204" pitchFamily="34" charset="0"/>
              </a:rPr>
              <a:t>Sơ</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đồ</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khối</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mạch</a:t>
            </a:r>
            <a:r>
              <a:rPr lang="en-US" sz="2200" b="1" dirty="0">
                <a:latin typeface="Arial" panose="020B0604020202020204" pitchFamily="34" charset="0"/>
                <a:cs typeface="Arial" panose="020B0604020202020204" pitchFamily="34" charset="0"/>
              </a:rPr>
              <a:t> EMG</a:t>
            </a:r>
          </a:p>
        </p:txBody>
      </p:sp>
      <p:sp>
        <p:nvSpPr>
          <p:cNvPr id="10" name="Hộp Văn bản 4">
            <a:extLst>
              <a:ext uri="{FF2B5EF4-FFF2-40B4-BE49-F238E27FC236}">
                <a16:creationId xmlns:a16="http://schemas.microsoft.com/office/drawing/2014/main" id="{48312DBC-0378-4832-B2EC-88301D02F2C5}"/>
              </a:ext>
            </a:extLst>
          </p:cNvPr>
          <p:cNvSpPr txBox="1"/>
          <p:nvPr/>
        </p:nvSpPr>
        <p:spPr>
          <a:xfrm>
            <a:off x="1728136" y="6194719"/>
            <a:ext cx="8939864"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M. Z. Jamal (2012) </a:t>
            </a:r>
            <a:r>
              <a:rPr lang="en-US" sz="1100" i="1" dirty="0">
                <a:latin typeface="Arial" panose="020B0604020202020204" pitchFamily="34" charset="0"/>
                <a:cs typeface="Arial" panose="020B0604020202020204" pitchFamily="34" charset="0"/>
              </a:rPr>
              <a:t>Signal Acquisition Using Surface EMG and Circuit Design Considerations for Robotic Prosthesis</a:t>
            </a:r>
            <a:r>
              <a:rPr lang="en-US" sz="1100" dirty="0">
                <a:latin typeface="Arial" panose="020B0604020202020204" pitchFamily="34" charset="0"/>
                <a:cs typeface="Arial" panose="020B0604020202020204" pitchFamily="34" charset="0"/>
              </a:rPr>
              <a:t>. DOI: 10.5772/52556</a:t>
            </a:r>
          </a:p>
        </p:txBody>
      </p:sp>
      <p:sp>
        <p:nvSpPr>
          <p:cNvPr id="11" name="Date Placeholder 1">
            <a:extLst>
              <a:ext uri="{FF2B5EF4-FFF2-40B4-BE49-F238E27FC236}">
                <a16:creationId xmlns:a16="http://schemas.microsoft.com/office/drawing/2014/main" id="{499970F6-60F7-49FC-AFE8-DE7DDE0485A1}"/>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11448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7A630F-7CF9-43BD-A46A-E9D0BABFBFDB}"/>
              </a:ext>
            </a:extLst>
          </p:cNvPr>
          <p:cNvSpPr>
            <a:spLocks noGrp="1"/>
          </p:cNvSpPr>
          <p:nvPr>
            <p:ph type="sldNum" sz="quarter" idx="12"/>
          </p:nvPr>
        </p:nvSpPr>
        <p:spPr/>
        <p:txBody>
          <a:bodyPr/>
          <a:lstStyle/>
          <a:p>
            <a:fld id="{FFBF3AD2-CB26-4B02-BEB9-3D59151808E6}" type="slidenum">
              <a:rPr lang="en-US" smtClean="0"/>
              <a:t>8</a:t>
            </a:fld>
            <a:endParaRPr lang="en-US"/>
          </a:p>
        </p:txBody>
      </p:sp>
      <p:sp>
        <p:nvSpPr>
          <p:cNvPr id="5" name="Title 4">
            <a:extLst>
              <a:ext uri="{FF2B5EF4-FFF2-40B4-BE49-F238E27FC236}">
                <a16:creationId xmlns:a16="http://schemas.microsoft.com/office/drawing/2014/main" id="{D24ABEBA-A75C-4B20-9865-C85C2597AD7E}"/>
              </a:ext>
            </a:extLst>
          </p:cNvPr>
          <p:cNvSpPr>
            <a:spLocks noGrp="1"/>
          </p:cNvSpPr>
          <p:nvPr>
            <p:ph type="title"/>
          </p:nvPr>
        </p:nvSpPr>
        <p:spPr/>
        <p:txBody>
          <a:bodyPr/>
          <a:lstStyle/>
          <a:p>
            <a:r>
              <a:rPr lang="en-US"/>
              <a:t>Phân tích x</a:t>
            </a:r>
            <a:r>
              <a:rPr lang="en-US">
                <a:latin typeface="Arial" panose="020B0604020202020204" pitchFamily="34" charset="0"/>
                <a:cs typeface="Arial" panose="020B0604020202020204" pitchFamily="34" charset="0"/>
              </a:rPr>
              <a:t>ây dựng hệ thống</a:t>
            </a:r>
            <a:endParaRPr lang="en-US"/>
          </a:p>
        </p:txBody>
      </p:sp>
      <p:pic>
        <p:nvPicPr>
          <p:cNvPr id="6" name="Picture 5">
            <a:extLst>
              <a:ext uri="{FF2B5EF4-FFF2-40B4-BE49-F238E27FC236}">
                <a16:creationId xmlns:a16="http://schemas.microsoft.com/office/drawing/2014/main" id="{C00E983E-D5B9-4130-ACEA-28048EBFB5C3}"/>
              </a:ext>
            </a:extLst>
          </p:cNvPr>
          <p:cNvPicPr>
            <a:picLocks noChangeAspect="1"/>
          </p:cNvPicPr>
          <p:nvPr/>
        </p:nvPicPr>
        <p:blipFill>
          <a:blip r:embed="rId2"/>
          <a:stretch>
            <a:fillRect/>
          </a:stretch>
        </p:blipFill>
        <p:spPr>
          <a:xfrm>
            <a:off x="2514341" y="1251965"/>
            <a:ext cx="6980438" cy="4762824"/>
          </a:xfrm>
          <a:prstGeom prst="rect">
            <a:avLst/>
          </a:prstGeom>
        </p:spPr>
      </p:pic>
      <p:sp>
        <p:nvSpPr>
          <p:cNvPr id="7" name="TextBox 11">
            <a:extLst>
              <a:ext uri="{FF2B5EF4-FFF2-40B4-BE49-F238E27FC236}">
                <a16:creationId xmlns:a16="http://schemas.microsoft.com/office/drawing/2014/main" id="{5AD680F9-F505-47AC-BB6C-86B95EFBDF12}"/>
              </a:ext>
            </a:extLst>
          </p:cNvPr>
          <p:cNvSpPr txBox="1"/>
          <p:nvPr/>
        </p:nvSpPr>
        <p:spPr>
          <a:xfrm>
            <a:off x="3832771" y="6014791"/>
            <a:ext cx="4526458"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rial" panose="020B0604020202020204" pitchFamily="34" charset="0"/>
                <a:cs typeface="Arial" panose="020B0604020202020204" pitchFamily="34" charset="0"/>
              </a:rPr>
              <a:t>Sơ đồ thuật toán phần cứng</a:t>
            </a:r>
            <a:endParaRPr lang="en-US" sz="2400" dirty="0" err="1">
              <a:latin typeface="Arial" panose="020B0604020202020204" pitchFamily="34" charset="0"/>
              <a:cs typeface="Arial" panose="020B0604020202020204" pitchFamily="34" charset="0"/>
            </a:endParaRPr>
          </a:p>
        </p:txBody>
      </p:sp>
      <p:sp>
        <p:nvSpPr>
          <p:cNvPr id="8" name="Date Placeholder 1">
            <a:extLst>
              <a:ext uri="{FF2B5EF4-FFF2-40B4-BE49-F238E27FC236}">
                <a16:creationId xmlns:a16="http://schemas.microsoft.com/office/drawing/2014/main" id="{1D8EBDE5-E0EE-4ED8-BC95-66FDEED2D8CE}"/>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spTree>
    <p:extLst>
      <p:ext uri="{BB962C8B-B14F-4D97-AF65-F5344CB8AC3E}">
        <p14:creationId xmlns:p14="http://schemas.microsoft.com/office/powerpoint/2010/main" val="49961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7A630F-7CF9-43BD-A46A-E9D0BABFBFDB}"/>
              </a:ext>
            </a:extLst>
          </p:cNvPr>
          <p:cNvSpPr>
            <a:spLocks noGrp="1"/>
          </p:cNvSpPr>
          <p:nvPr>
            <p:ph type="sldNum" sz="quarter" idx="12"/>
          </p:nvPr>
        </p:nvSpPr>
        <p:spPr/>
        <p:txBody>
          <a:bodyPr/>
          <a:lstStyle/>
          <a:p>
            <a:fld id="{FFBF3AD2-CB26-4B02-BEB9-3D59151808E6}" type="slidenum">
              <a:rPr lang="en-US" smtClean="0"/>
              <a:t>9</a:t>
            </a:fld>
            <a:endParaRPr lang="en-US"/>
          </a:p>
        </p:txBody>
      </p:sp>
      <p:sp>
        <p:nvSpPr>
          <p:cNvPr id="5" name="Title 4">
            <a:extLst>
              <a:ext uri="{FF2B5EF4-FFF2-40B4-BE49-F238E27FC236}">
                <a16:creationId xmlns:a16="http://schemas.microsoft.com/office/drawing/2014/main" id="{D24ABEBA-A75C-4B20-9865-C85C2597AD7E}"/>
              </a:ext>
            </a:extLst>
          </p:cNvPr>
          <p:cNvSpPr>
            <a:spLocks noGrp="1"/>
          </p:cNvSpPr>
          <p:nvPr>
            <p:ph type="title"/>
          </p:nvPr>
        </p:nvSpPr>
        <p:spPr/>
        <p:txBody>
          <a:bodyPr/>
          <a:lstStyle/>
          <a:p>
            <a:r>
              <a:rPr lang="en-US"/>
              <a:t>Phân tích x</a:t>
            </a:r>
            <a:r>
              <a:rPr lang="en-US">
                <a:latin typeface="Arial" panose="020B0604020202020204" pitchFamily="34" charset="0"/>
                <a:cs typeface="Arial" panose="020B0604020202020204" pitchFamily="34" charset="0"/>
              </a:rPr>
              <a:t>ây dựng hệ thống</a:t>
            </a:r>
            <a:endParaRPr lang="en-US"/>
          </a:p>
        </p:txBody>
      </p:sp>
      <p:sp>
        <p:nvSpPr>
          <p:cNvPr id="7" name="TextBox 11">
            <a:extLst>
              <a:ext uri="{FF2B5EF4-FFF2-40B4-BE49-F238E27FC236}">
                <a16:creationId xmlns:a16="http://schemas.microsoft.com/office/drawing/2014/main" id="{5AD680F9-F505-47AC-BB6C-86B95EFBDF12}"/>
              </a:ext>
            </a:extLst>
          </p:cNvPr>
          <p:cNvSpPr txBox="1"/>
          <p:nvPr/>
        </p:nvSpPr>
        <p:spPr>
          <a:xfrm>
            <a:off x="3616734" y="5911899"/>
            <a:ext cx="4958532" cy="461665"/>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a:latin typeface="Arial" panose="020B0604020202020204" pitchFamily="34" charset="0"/>
                <a:cs typeface="Arial" panose="020B0604020202020204" pitchFamily="34" charset="0"/>
              </a:rPr>
              <a:t>Sơ đồ máy trạng thái phần mềm</a:t>
            </a:r>
            <a:endParaRPr lang="en-US" sz="2400" dirty="0" err="1">
              <a:latin typeface="Arial" panose="020B0604020202020204" pitchFamily="34" charset="0"/>
              <a:cs typeface="Arial" panose="020B0604020202020204" pitchFamily="34" charset="0"/>
            </a:endParaRPr>
          </a:p>
        </p:txBody>
      </p:sp>
      <p:sp>
        <p:nvSpPr>
          <p:cNvPr id="8" name="Date Placeholder 1">
            <a:extLst>
              <a:ext uri="{FF2B5EF4-FFF2-40B4-BE49-F238E27FC236}">
                <a16:creationId xmlns:a16="http://schemas.microsoft.com/office/drawing/2014/main" id="{1D8EBDE5-E0EE-4ED8-BC95-66FDEED2D8CE}"/>
              </a:ext>
            </a:extLst>
          </p:cNvPr>
          <p:cNvSpPr txBox="1">
            <a:spLocks/>
          </p:cNvSpPr>
          <p:nvPr/>
        </p:nvSpPr>
        <p:spPr>
          <a:xfrm>
            <a:off x="418694" y="6492875"/>
            <a:ext cx="2057400" cy="365125"/>
          </a:xfrm>
          <a:prstGeom prst="rect">
            <a:avLst/>
          </a:prstGeom>
        </p:spPr>
        <p:txBody>
          <a:bodyPr vert="horz" lIns="0" tIns="0" rIns="0" bIns="0" anchor="b"/>
          <a:lstStyle>
            <a:defPPr>
              <a:defRPr lang="en-US"/>
            </a:defPPr>
            <a:lvl1pPr marL="0" algn="l" defTabSz="914400" rtl="0" eaLnBrk="1" latinLnBrk="0" hangingPunct="1">
              <a:defRPr kumimoji="0"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EED790-B828-4B3C-9A03-A05CABE56E00}" type="datetime1">
              <a:rPr lang="en-US"/>
              <a:pPr/>
              <a:t>7/9/2021</a:t>
            </a:fld>
            <a:endParaRPr lang="en-US" dirty="0"/>
          </a:p>
        </p:txBody>
      </p:sp>
      <p:pic>
        <p:nvPicPr>
          <p:cNvPr id="4" name="Picture 3">
            <a:extLst>
              <a:ext uri="{FF2B5EF4-FFF2-40B4-BE49-F238E27FC236}">
                <a16:creationId xmlns:a16="http://schemas.microsoft.com/office/drawing/2014/main" id="{D0C5F78E-16C2-43DE-B0D0-2B48B7378A05}"/>
              </a:ext>
            </a:extLst>
          </p:cNvPr>
          <p:cNvPicPr>
            <a:picLocks noChangeAspect="1"/>
          </p:cNvPicPr>
          <p:nvPr/>
        </p:nvPicPr>
        <p:blipFill>
          <a:blip r:embed="rId3"/>
          <a:stretch>
            <a:fillRect/>
          </a:stretch>
        </p:blipFill>
        <p:spPr>
          <a:xfrm>
            <a:off x="891614" y="1110343"/>
            <a:ext cx="9812660" cy="4637314"/>
          </a:xfrm>
          <a:prstGeom prst="rect">
            <a:avLst/>
          </a:prstGeom>
        </p:spPr>
      </p:pic>
    </p:spTree>
    <p:extLst>
      <p:ext uri="{BB962C8B-B14F-4D97-AF65-F5344CB8AC3E}">
        <p14:creationId xmlns:p14="http://schemas.microsoft.com/office/powerpoint/2010/main" val="1143860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ustom 2">
      <a:dk1>
        <a:sysClr val="windowText" lastClr="000000"/>
      </a:dk1>
      <a:lt1>
        <a:sysClr val="window" lastClr="FFFFFF"/>
      </a:lt1>
      <a:dk2>
        <a:srgbClr val="242852"/>
      </a:dk2>
      <a:lt2>
        <a:srgbClr val="ACCBF9"/>
      </a:lt2>
      <a:accent1>
        <a:srgbClr val="84B2F6"/>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Theme1" id="{40F03B8F-2709-4CB1-A4E3-D6916E44A8AA}" vid="{F3FF40D6-C8F9-45BE-BB8C-B0374D31C6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eme1">
  <a:themeElements>
    <a:clrScheme name="Custom 2">
      <a:dk1>
        <a:sysClr val="windowText" lastClr="000000"/>
      </a:dk1>
      <a:lt1>
        <a:sysClr val="window" lastClr="FFFFFF"/>
      </a:lt1>
      <a:dk2>
        <a:srgbClr val="242852"/>
      </a:dk2>
      <a:lt2>
        <a:srgbClr val="ACCBF9"/>
      </a:lt2>
      <a:accent1>
        <a:srgbClr val="84B2F6"/>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Theme1" id="{B6DD9EDA-3DF6-4CDF-B90B-F888DF79C9F5}" vid="{D8D486E5-0623-41F5-AF92-F42590C8761D}"/>
    </a:ext>
  </a:extLst>
</a:theme>
</file>

<file path=ppt/theme/theme4.xml><?xml version="1.0" encoding="utf-8"?>
<a:theme xmlns:a="http://schemas.openxmlformats.org/drawingml/2006/main" name="Theme1">
  <a:themeElements>
    <a:clrScheme name="Custom 2">
      <a:dk1>
        <a:sysClr val="windowText" lastClr="000000"/>
      </a:dk1>
      <a:lt1>
        <a:sysClr val="window" lastClr="FFFFFF"/>
      </a:lt1>
      <a:dk2>
        <a:srgbClr val="242852"/>
      </a:dk2>
      <a:lt2>
        <a:srgbClr val="ACCBF9"/>
      </a:lt2>
      <a:accent1>
        <a:srgbClr val="84B2F6"/>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Theme1" id="{B6DD9EDA-3DF6-4CDF-B90B-F888DF79C9F5}" vid="{D8D486E5-0623-41F5-AF92-F42590C8761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586</TotalTime>
  <Words>3866</Words>
  <Application>Microsoft Office PowerPoint</Application>
  <PresentationFormat>Widescreen</PresentationFormat>
  <Paragraphs>367</Paragraphs>
  <Slides>30</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Arial</vt:lpstr>
      <vt:lpstr>Calibri</vt:lpstr>
      <vt:lpstr>Calibri Light</vt:lpstr>
      <vt:lpstr>Cambria Math</vt:lpstr>
      <vt:lpstr>Palatino Linotype</vt:lpstr>
      <vt:lpstr>Times New Roman</vt:lpstr>
      <vt:lpstr>Verdana</vt:lpstr>
      <vt:lpstr>Wingdings</vt:lpstr>
      <vt:lpstr>Wingdings 2</vt:lpstr>
      <vt:lpstr>Theme1</vt:lpstr>
      <vt:lpstr>Office Theme</vt:lpstr>
      <vt:lpstr>1_Theme1</vt:lpstr>
      <vt:lpstr>Theme1</vt:lpstr>
      <vt:lpstr>Báo cáo đồ án tốt nghiệp  Đề tài: THIẾT KẾ HỆ THỐNG ĐO TÍN HIỆU ĐIỆN CƠ SỬ DỤNG CÔNG NGHỆ TRUYỀN BLUETOOTH  TIẾT KIỆM NĂNG LƯỢNG </vt:lpstr>
      <vt:lpstr>NỘI DUNG</vt:lpstr>
      <vt:lpstr>Đặt vấn đề</vt:lpstr>
      <vt:lpstr>Tổng quan lý thuyết</vt:lpstr>
      <vt:lpstr>Tổng quan lý thuyết</vt:lpstr>
      <vt:lpstr> Phân tích xây dựng hệ thống</vt:lpstr>
      <vt:lpstr>Phân tích xây dựng hệ thống</vt:lpstr>
      <vt:lpstr>Phân tích xây dựng hệ thống</vt:lpstr>
      <vt:lpstr>Phân tích xây dựng hệ thống</vt:lpstr>
      <vt:lpstr>Phân tích xây dựng hệ thống</vt:lpstr>
      <vt:lpstr>Phân tích xây dựng hệ thống</vt:lpstr>
      <vt:lpstr>Xây dựng hệ thống</vt:lpstr>
      <vt:lpstr>Thí nghiệm đo tín hiệu</vt:lpstr>
      <vt:lpstr>Thí nghiệm đo tín hiệu EMG</vt:lpstr>
      <vt:lpstr>Thí nghiệm đo tín hiệu EMG</vt:lpstr>
      <vt:lpstr>Kết quả thí nghiệm đo bằng mạch EMG</vt:lpstr>
      <vt:lpstr>Kết quả thí nghiệm đo bằng mạch EMG</vt:lpstr>
      <vt:lpstr>Kết quả thí nghiệm đo bằng mạch EMG</vt:lpstr>
      <vt:lpstr>Kết quả thí nghiệm đo bằng mạch EMG</vt:lpstr>
      <vt:lpstr>Kết quả thí nghiệm đo bằng mạch EMG</vt:lpstr>
      <vt:lpstr>Kết quả thí nghiệm đo bằng mạch EMG</vt:lpstr>
      <vt:lpstr>KẾT LUẬN</vt:lpstr>
      <vt:lpstr>Hướng phát triển</vt:lpstr>
      <vt:lpstr>Thank you for watching and listening</vt:lpstr>
      <vt:lpstr>Thiết kế firmware cho hệ thống</vt:lpstr>
      <vt:lpstr>Thiết kế firmware cho hệ thống</vt:lpstr>
      <vt:lpstr>Triển khai và kết quả</vt:lpstr>
      <vt:lpstr>Triển khai và kết quả</vt:lpstr>
      <vt:lpstr>Kết quả</vt:lpstr>
      <vt:lpstr>Kết quả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HangTran</dc:creator>
  <cp:lastModifiedBy>Ngo Khac Du 20160882</cp:lastModifiedBy>
  <cp:revision>47</cp:revision>
  <dcterms:created xsi:type="dcterms:W3CDTF">2020-07-12T15:11:30Z</dcterms:created>
  <dcterms:modified xsi:type="dcterms:W3CDTF">2021-07-09T04:16:14Z</dcterms:modified>
</cp:coreProperties>
</file>